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40" r:id="rId1"/>
  </p:sldMasterIdLst>
  <p:notesMasterIdLst>
    <p:notesMasterId r:id="rId60"/>
  </p:notesMasterIdLst>
  <p:sldIdLst>
    <p:sldId id="256" r:id="rId2"/>
    <p:sldId id="257" r:id="rId3"/>
    <p:sldId id="258" r:id="rId4"/>
    <p:sldId id="269" r:id="rId5"/>
    <p:sldId id="261" r:id="rId6"/>
    <p:sldId id="270" r:id="rId7"/>
    <p:sldId id="271" r:id="rId8"/>
    <p:sldId id="272" r:id="rId9"/>
    <p:sldId id="281" r:id="rId10"/>
    <p:sldId id="275" r:id="rId11"/>
    <p:sldId id="273" r:id="rId12"/>
    <p:sldId id="282" r:id="rId13"/>
    <p:sldId id="283" r:id="rId14"/>
    <p:sldId id="274" r:id="rId15"/>
    <p:sldId id="276" r:id="rId16"/>
    <p:sldId id="262" r:id="rId17"/>
    <p:sldId id="289" r:id="rId18"/>
    <p:sldId id="265" r:id="rId19"/>
    <p:sldId id="277" r:id="rId20"/>
    <p:sldId id="290" r:id="rId21"/>
    <p:sldId id="260" r:id="rId22"/>
    <p:sldId id="280" r:id="rId23"/>
    <p:sldId id="279" r:id="rId24"/>
    <p:sldId id="291" r:id="rId25"/>
    <p:sldId id="292" r:id="rId26"/>
    <p:sldId id="284" r:id="rId27"/>
    <p:sldId id="285" r:id="rId28"/>
    <p:sldId id="266" r:id="rId29"/>
    <p:sldId id="293" r:id="rId30"/>
    <p:sldId id="294" r:id="rId31"/>
    <p:sldId id="295" r:id="rId32"/>
    <p:sldId id="296" r:id="rId33"/>
    <p:sldId id="297" r:id="rId34"/>
    <p:sldId id="298" r:id="rId35"/>
    <p:sldId id="300" r:id="rId36"/>
    <p:sldId id="301" r:id="rId37"/>
    <p:sldId id="302" r:id="rId38"/>
    <p:sldId id="303" r:id="rId39"/>
    <p:sldId id="304" r:id="rId40"/>
    <p:sldId id="305" r:id="rId41"/>
    <p:sldId id="307" r:id="rId42"/>
    <p:sldId id="308" r:id="rId43"/>
    <p:sldId id="311" r:id="rId44"/>
    <p:sldId id="309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1" r:id="rId53"/>
    <p:sldId id="320" r:id="rId54"/>
    <p:sldId id="322" r:id="rId55"/>
    <p:sldId id="323" r:id="rId56"/>
    <p:sldId id="324" r:id="rId57"/>
    <p:sldId id="325" r:id="rId58"/>
    <p:sldId id="326" r:id="rId59"/>
  </p:sldIdLst>
  <p:sldSz cx="13004800" cy="97536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9C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24"/>
    <p:restoredTop sz="95374"/>
  </p:normalViewPr>
  <p:slideViewPr>
    <p:cSldViewPr snapToGrid="0" snapToObjects="1">
      <p:cViewPr varScale="1">
        <p:scale>
          <a:sx n="86" d="100"/>
          <a:sy n="86" d="100"/>
        </p:scale>
        <p:origin x="2024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91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52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224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586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738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967CE3-D465-1D4D-A913-62D7D894C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2C36B5-6E23-6743-9C82-35F39F8AC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02956D-DC3F-644B-AD75-B79F3DB2E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9E0336-59D0-744E-91AD-EA8A2F765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24CC94-C5FF-ED4F-B25B-F25AC5B16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4246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3F971-3015-914F-933F-1A5DE716B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E7813C9-D80C-5A47-B78F-6904A95B0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0B16EA-FE68-DE41-ABFE-7C380820B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8F5F89-F778-D64E-85C2-EB16B7483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C865BF-0129-0B4C-858D-A1D57A6CE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93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98DE7D-011B-394B-BF1E-E145D7C35E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D1734A5-1B6E-2F45-AEE7-9E735A095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A9F9A4-8A8B-7F4E-8273-1568CA50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D67EB3-596D-A845-8B96-73EC6066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D43171-B7D1-DD47-9579-EA1879A6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295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06F30-3FA9-AC4F-995B-74D5A1E99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F354ED-E290-2444-A64B-A05F87AAD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A79354-A43A-A542-9174-5E0A70E47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4085E0-23AA-6140-8E1E-7C33821C6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22AB429-8CE3-E946-B3FB-ACBADF7CD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5278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35833E-0FD2-F94B-8DC4-CDCF9CB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4D0373-CDA3-4141-A9B7-8A14A2D66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E0EF1E-B0E5-1D4C-8D92-3A2807404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214F37-618C-1F4D-B9CF-5BFD9CD48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B56880-D97B-0C45-99DC-E29E29E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8039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14B31E-61BE-EF4D-8DAB-0779EB477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4775B8-56E8-7942-A866-0DCD768A3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433682-85EB-7C4F-B83A-471F629FB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435001-0B9F-FD49-95EA-FABC1788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1CE660-EC8F-6943-8B5A-55D5E540C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01AB10A-C1B5-024F-9068-AD6BFF1C3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7791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B996F-FE69-2D4F-83A1-C2404F4C6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0A67D83-442E-2E4C-9F61-3D4BC9CBA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010450-CC94-1645-9128-A223BA3E7E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49C7133-3D46-2245-90AD-193CD56DB1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10DA86D-9BF5-434F-BD45-D5557B9B9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A9E68BF-FF39-6144-8DFE-58831C519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A39E7EE-05CA-C043-85EA-850B5A622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DFC9BC8-BDBD-1C4A-A837-278B0A0F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0186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5B5DFA-C295-9043-8442-D8E5536A7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571703B-EBAE-AE4B-A1C0-61B6BB18F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139CF0F-F25A-594F-9A41-3DCBD9F29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C79C2B5-AB90-DD47-91B7-DA17F5FED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2581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2A2FAAC-A3FE-0F49-BD91-FEC083325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9354F5D-2643-014A-84B7-B1473A783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BF6476B-9D75-E540-B87F-C0C1FB70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2709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7945F0-9DE3-F748-93DF-C7651641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2633C3-F047-714D-A3B5-64C85CD28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EBF28B-60C2-2A45-92E3-042788BD0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31D37B-BB9E-104E-A20D-6A0747DB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B10C59-7695-9741-A4DF-879AAD5F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B4E814C-5253-1242-A7CA-F02EADDE2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358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9A22AB-6ADC-E649-BDDB-DD3FB07A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772E1A6-1F91-D448-8EAA-D0CE274FBC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2C067D-FD42-F942-BE3A-0B663FD14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D3EFC4-1BF4-3645-AEAD-69A7690E1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6CDE84-EC30-DC41-B094-3775590BE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44C368-BECE-E24B-AC5F-5B4CBFFFD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79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80F0784-8BDB-4645-B5DD-3C0FB4924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3F877D2-C507-214D-800A-2E8EACF30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C6ACD7-8D02-A847-8685-20F2046402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408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398A8-A1E4-7A47-9284-1D805AC2E13B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A68EA9-9AB6-EE4D-8266-46B72A3E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7840" y="9040143"/>
            <a:ext cx="438912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84305B-E52D-8E4C-B66A-B5E859962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464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769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usbrasil.com.br/topicos/1699445/inciso-ix-do-artigo-93-da-constitui&#231;&#227;o-federal-de-1988" TargetMode="External"/><Relationship Id="rId2" Type="http://schemas.openxmlformats.org/officeDocument/2006/relationships/hyperlink" Target="https://www.jusbrasil.com.br/topicos/10626510/artigo-93-da-constitui&#231;&#227;o-federal-de-198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usbrasil.com.br/legislacao/155571402/constitui&#231;&#227;o-federal-constitui&#231;&#227;o-da-republica-federativa-do-brasil-1988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dPtYIRCR5kE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t2_paragrahph_editing_ex.pdf" TargetMode="Externa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78">
            <a:extLst>
              <a:ext uri="{FF2B5EF4-FFF2-40B4-BE49-F238E27FC236}">
                <a16:creationId xmlns:a16="http://schemas.microsoft.com/office/drawing/2014/main" id="{0B3B9DBC-97CC-4A18-B4A6-66E240292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1548" cy="975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80">
            <a:extLst>
              <a:ext uri="{FF2B5EF4-FFF2-40B4-BE49-F238E27FC236}">
                <a16:creationId xmlns:a16="http://schemas.microsoft.com/office/drawing/2014/main" id="{F4492644-1D84-449E-94E4-5FC5C873D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251" y="322"/>
            <a:ext cx="13001548" cy="647380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Produção de Textos Científicos I"/>
          <p:cNvSpPr txBox="1">
            <a:spLocks noGrp="1"/>
          </p:cNvSpPr>
          <p:nvPr>
            <p:ph type="ctrTitle"/>
          </p:nvPr>
        </p:nvSpPr>
        <p:spPr>
          <a:xfrm>
            <a:off x="848364" y="907310"/>
            <a:ext cx="8823956" cy="45361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6400"/>
            </a:lvl1pPr>
          </a:lstStyle>
          <a:p>
            <a:pPr algn="l"/>
            <a:r>
              <a:rPr lang="pt-BR" sz="9900" dirty="0">
                <a:solidFill>
                  <a:srgbClr val="FFFFFF"/>
                </a:solidFill>
              </a:rPr>
              <a:t>Produção de Textos Científicos </a:t>
            </a:r>
            <a:r>
              <a:rPr lang="pt-BR" sz="9900" dirty="0" err="1">
                <a:solidFill>
                  <a:srgbClr val="FFFFFF"/>
                </a:solidFill>
              </a:rPr>
              <a:t>I</a:t>
            </a:r>
            <a:endParaRPr lang="pt-BR" sz="9900" dirty="0">
              <a:solidFill>
                <a:srgbClr val="FFFFFF"/>
              </a:solidFill>
            </a:endParaRPr>
          </a:p>
        </p:txBody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94EE1A74-DEBF-434E-8B5E-7AB296ECB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09596" y="5984920"/>
            <a:ext cx="361735" cy="2757017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">
            <a:extLst>
              <a:ext uri="{FF2B5EF4-FFF2-40B4-BE49-F238E27FC236}">
                <a16:creationId xmlns:a16="http://schemas.microsoft.com/office/drawing/2014/main" id="{8C7C4D4B-92D9-4FA4-A294-749E8574F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10654" y="5828740"/>
            <a:ext cx="215315" cy="266598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Rectangle 8">
            <a:extLst>
              <a:ext uri="{FF2B5EF4-FFF2-40B4-BE49-F238E27FC236}">
                <a16:creationId xmlns:a16="http://schemas.microsoft.com/office/drawing/2014/main" id="{BADA3358-2A3F-41B0-A458-6FD1DB3AF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51" y="5828741"/>
            <a:ext cx="9528553" cy="252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" name="Profª Acácia A. Angeli dos Santos e Prof. Dr. Ricardo Primi"/>
          <p:cNvSpPr txBox="1">
            <a:spLocks noGrp="1"/>
          </p:cNvSpPr>
          <p:nvPr>
            <p:ph type="subTitle" idx="1"/>
          </p:nvPr>
        </p:nvSpPr>
        <p:spPr>
          <a:xfrm>
            <a:off x="848364" y="6225447"/>
            <a:ext cx="8502297" cy="1821273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algn="l"/>
            <a:r>
              <a:rPr lang="pt-BR" sz="4000" dirty="0">
                <a:solidFill>
                  <a:srgbClr val="FEFFFF"/>
                </a:solidFill>
              </a:rPr>
              <a:t>Prof. Dr. Ricardo </a:t>
            </a:r>
            <a:r>
              <a:rPr lang="pt-BR" sz="4000" dirty="0" err="1">
                <a:solidFill>
                  <a:srgbClr val="FEFFFF"/>
                </a:solidFill>
              </a:rPr>
              <a:t>Primi</a:t>
            </a:r>
            <a:endParaRPr lang="pt-BR" sz="4000" dirty="0">
              <a:solidFill>
                <a:srgbClr val="FEFFFF"/>
              </a:solidFill>
            </a:endParaRPr>
          </a:p>
        </p:txBody>
      </p:sp>
      <p:sp>
        <p:nvSpPr>
          <p:cNvPr id="89" name="Rectangle 8">
            <a:extLst>
              <a:ext uri="{FF2B5EF4-FFF2-40B4-BE49-F238E27FC236}">
                <a16:creationId xmlns:a16="http://schemas.microsoft.com/office/drawing/2014/main" id="{E4737216-37B2-43AD-AB08-05BFCCEFC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71331" y="6225446"/>
            <a:ext cx="3330217" cy="252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asted-image.pdf">
            <a:extLst>
              <a:ext uri="{FF2B5EF4-FFF2-40B4-BE49-F238E27FC236}">
                <a16:creationId xmlns:a16="http://schemas.microsoft.com/office/drawing/2014/main" id="{9A3A7F2B-3AE9-5D4A-9B49-484D5AF51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34" y="7517635"/>
            <a:ext cx="3142010" cy="1957953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2D4C218-B916-CE3A-1CD6-43B58DED8D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prevalência esperada de retardo mental, com base na suposição de que a inteligência é normalmente distribuída, é de cerca de 2,5%.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A prevalência esperada de retardo mental, se a inteligência for normalmente distribuída, é de 2,5%.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43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Ela não costumava estar certa. </a:t>
            </a:r>
          </a:p>
          <a:p>
            <a:pPr marL="0" indent="0">
              <a:buNone/>
            </a:pPr>
            <a:r>
              <a:rPr lang="pt-BR" dirty="0"/>
              <a:t>Ela não queria realizar o experimento incorretamente.</a:t>
            </a:r>
          </a:p>
          <a:p>
            <a:pPr marL="0" indent="0">
              <a:buNone/>
            </a:pPr>
            <a:r>
              <a:rPr lang="pt-BR" dirty="0"/>
              <a:t>Eles não acreditaram que a droga era</a:t>
            </a:r>
          </a:p>
          <a:p>
            <a:pPr marL="0" indent="0">
              <a:buNone/>
            </a:pPr>
            <a:r>
              <a:rPr lang="pt-BR" dirty="0"/>
              <a:t>prejudicial.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Ela geralmente estava errada.</a:t>
            </a:r>
          </a:p>
          <a:p>
            <a:pPr marL="0" indent="0">
              <a:buNone/>
            </a:pPr>
            <a:r>
              <a:rPr lang="pt-BR" dirty="0"/>
              <a:t>Ela queria realizar o experimento corretamente.</a:t>
            </a:r>
          </a:p>
          <a:p>
            <a:pPr marL="0" indent="0">
              <a:buNone/>
            </a:pPr>
            <a:r>
              <a:rPr lang="pt-BR" dirty="0"/>
              <a:t>Eles acreditavam que a droga era segura.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030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5E7671-343E-7443-8798-480D8AA6A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/>
              <a:t>A Noruega tinha na virada do século uma alta taxa de participação da força de trabalho em comparação com o padrão médio para os países da OCDE. Em 1997, a taxa de participação geral da Noruega era de 90,9%, em comparação com uma média da OCDE de 70,6%.</a:t>
            </a:r>
          </a:p>
          <a:p>
            <a:pPr marL="0" indent="0" algn="ctr">
              <a:buNone/>
            </a:pPr>
            <a:r>
              <a:rPr lang="pt-BR" dirty="0"/>
              <a:t>[48 palavras]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Na virada do século, a participação da força de trabalho da Noruega era superior à média da OCDE. Por exemplo, sua participação em 1997 foi de 80,9%, em comparação com 70,6% na OCDE.</a:t>
            </a:r>
          </a:p>
          <a:p>
            <a:endParaRPr lang="pt-BR" dirty="0"/>
          </a:p>
          <a:p>
            <a:pPr marL="0" indent="0" algn="ctr">
              <a:buNone/>
            </a:pPr>
            <a:r>
              <a:rPr lang="pt-BR" dirty="0"/>
              <a:t> [35 palavras]</a:t>
            </a:r>
          </a:p>
        </p:txBody>
      </p:sp>
      <p:sp>
        <p:nvSpPr>
          <p:cNvPr id="4" name="Seta para Baixo 3">
            <a:extLst>
              <a:ext uri="{FF2B5EF4-FFF2-40B4-BE49-F238E27FC236}">
                <a16:creationId xmlns:a16="http://schemas.microsoft.com/office/drawing/2014/main" id="{BF325EAB-0E28-6F44-866D-4855BDE4A3F7}"/>
              </a:ext>
            </a:extLst>
          </p:cNvPr>
          <p:cNvSpPr/>
          <p:nvPr/>
        </p:nvSpPr>
        <p:spPr>
          <a:xfrm>
            <a:off x="6305006" y="4685212"/>
            <a:ext cx="557348" cy="10450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92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588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90C7CB-FEF3-1943-BC9C-8F6958C56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1782515"/>
            <a:ext cx="11216640" cy="618857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920" dirty="0"/>
              <a:t>A Noruega tinha, na virada do século, uma alta taxa de participação da força de trabalho em comparação com o padrão médio para os países da OCDE. Em 1997, a taxa de participação geral da Noruega era de 90,9%, em comparação com uma média da OCDE de 70,6%.</a:t>
            </a:r>
          </a:p>
          <a:p>
            <a:pPr marL="0" indent="0" algn="ctr">
              <a:buNone/>
            </a:pPr>
            <a:r>
              <a:rPr lang="pt-BR" sz="1920" dirty="0"/>
              <a:t>[48 palavras]</a:t>
            </a:r>
          </a:p>
          <a:p>
            <a:endParaRPr lang="en-US" altLang="pt-BR" sz="1920" dirty="0"/>
          </a:p>
          <a:p>
            <a:endParaRPr lang="en-US" altLang="pt-BR" sz="1920" dirty="0"/>
          </a:p>
          <a:p>
            <a:pPr marL="0" indent="0" algn="just">
              <a:buNone/>
            </a:pPr>
            <a:endParaRPr lang="en-US" altLang="pt-BR" sz="1920" dirty="0"/>
          </a:p>
          <a:p>
            <a:pPr marL="0" indent="0" algn="just">
              <a:buNone/>
            </a:pPr>
            <a:endParaRPr lang="en-US" altLang="pt-BR" sz="1920" dirty="0"/>
          </a:p>
          <a:p>
            <a:pPr marL="0" indent="0" algn="just">
              <a:buNone/>
            </a:pPr>
            <a:endParaRPr lang="en-US" altLang="pt-BR" sz="1920" dirty="0"/>
          </a:p>
          <a:p>
            <a:pPr marL="0" indent="0" algn="just">
              <a:buNone/>
            </a:pPr>
            <a:r>
              <a:rPr lang="en-US" altLang="pt-BR" sz="1920" dirty="0" err="1"/>
              <a:t>Em</a:t>
            </a:r>
            <a:r>
              <a:rPr lang="en-US" altLang="pt-BR" sz="1920" dirty="0"/>
              <a:t> 1997, a taxa de </a:t>
            </a:r>
            <a:r>
              <a:rPr lang="en-US" altLang="pt-BR" sz="1920" dirty="0" err="1"/>
              <a:t>participação</a:t>
            </a:r>
            <a:r>
              <a:rPr lang="en-US" altLang="pt-BR" sz="1920" dirty="0"/>
              <a:t> da </a:t>
            </a:r>
            <a:r>
              <a:rPr lang="en-US" altLang="pt-BR" sz="1920" dirty="0" err="1"/>
              <a:t>força</a:t>
            </a:r>
            <a:r>
              <a:rPr lang="en-US" altLang="pt-BR" sz="1920" dirty="0"/>
              <a:t> de </a:t>
            </a:r>
            <a:r>
              <a:rPr lang="en-US" altLang="pt-BR" sz="1920" dirty="0" err="1"/>
              <a:t>trabalho</a:t>
            </a:r>
            <a:r>
              <a:rPr lang="en-US" altLang="pt-BR" sz="1920" dirty="0"/>
              <a:t> da </a:t>
            </a:r>
            <a:r>
              <a:rPr lang="en-US" altLang="pt-BR" sz="1920" dirty="0" err="1"/>
              <a:t>Noruega</a:t>
            </a:r>
            <a:r>
              <a:rPr lang="en-US" altLang="pt-BR" sz="1920" dirty="0"/>
              <a:t> (80,9%) era superior </a:t>
            </a:r>
            <a:r>
              <a:rPr lang="en-US" altLang="pt-BR" sz="1920" dirty="0" err="1"/>
              <a:t>à</a:t>
            </a:r>
            <a:r>
              <a:rPr lang="en-US" altLang="pt-BR" sz="1920" dirty="0"/>
              <a:t> </a:t>
            </a:r>
            <a:r>
              <a:rPr lang="en-US" altLang="pt-BR" sz="1920" dirty="0" err="1"/>
              <a:t>média</a:t>
            </a:r>
            <a:r>
              <a:rPr lang="en-US" altLang="pt-BR" sz="1920" dirty="0"/>
              <a:t> da OCDE (70,6%). </a:t>
            </a:r>
          </a:p>
          <a:p>
            <a:pPr marL="0" indent="0" algn="ctr">
              <a:buNone/>
            </a:pPr>
            <a:r>
              <a:rPr lang="en-US" altLang="pt-BR" sz="1920" dirty="0"/>
              <a:t>[20 </a:t>
            </a:r>
            <a:r>
              <a:rPr lang="en-US" altLang="pt-BR" sz="1920" dirty="0" err="1"/>
              <a:t>palavras</a:t>
            </a:r>
            <a:r>
              <a:rPr lang="en-US" altLang="pt-BR" sz="1920" dirty="0"/>
              <a:t>]]</a:t>
            </a:r>
          </a:p>
          <a:p>
            <a:endParaRPr lang="pt-BR" sz="1920" dirty="0"/>
          </a:p>
        </p:txBody>
      </p:sp>
      <p:sp>
        <p:nvSpPr>
          <p:cNvPr id="4" name="Seta para Baixo 3">
            <a:extLst>
              <a:ext uri="{FF2B5EF4-FFF2-40B4-BE49-F238E27FC236}">
                <a16:creationId xmlns:a16="http://schemas.microsoft.com/office/drawing/2014/main" id="{DD7BA170-A89C-5146-875A-4D1DA3B2C76E}"/>
              </a:ext>
            </a:extLst>
          </p:cNvPr>
          <p:cNvSpPr/>
          <p:nvPr/>
        </p:nvSpPr>
        <p:spPr>
          <a:xfrm>
            <a:off x="6284685" y="3988525"/>
            <a:ext cx="435429" cy="8882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92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468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13BE1-8BCE-0A43-A65E-C683B0A5B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Sua</a:t>
            </a:r>
            <a:r>
              <a:rPr lang="en-US" b="1" dirty="0"/>
              <a:t> </a:t>
            </a:r>
            <a:r>
              <a:rPr lang="en-US" b="1" dirty="0" err="1"/>
              <a:t>vez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C5E45B-A056-814F-BBA8-F3EA34D07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Um teste de QI </a:t>
            </a:r>
            <a:r>
              <a:rPr lang="en-US" dirty="0" err="1"/>
              <a:t>mede</a:t>
            </a:r>
            <a:r>
              <a:rPr lang="en-US" dirty="0"/>
              <a:t> as </a:t>
            </a:r>
            <a:r>
              <a:rPr lang="en-US" dirty="0" err="1"/>
              <a:t>habilidades</a:t>
            </a:r>
            <a:r>
              <a:rPr lang="en-US" dirty="0"/>
              <a:t> de um </a:t>
            </a:r>
            <a:r>
              <a:rPr lang="en-US" dirty="0" err="1"/>
              <a:t>indivíduo</a:t>
            </a:r>
            <a:r>
              <a:rPr lang="en-US" dirty="0"/>
              <a:t> para </a:t>
            </a:r>
            <a:r>
              <a:rPr lang="en-US" dirty="0" err="1"/>
              <a:t>realizar</a:t>
            </a:r>
            <a:r>
              <a:rPr lang="en-US" dirty="0"/>
              <a:t> </a:t>
            </a:r>
            <a:r>
              <a:rPr lang="en-US" dirty="0" err="1"/>
              <a:t>funções</a:t>
            </a:r>
            <a:r>
              <a:rPr lang="en-US" dirty="0"/>
              <a:t> que </a:t>
            </a:r>
            <a:r>
              <a:rPr lang="en-US" dirty="0" err="1"/>
              <a:t>geralmente</a:t>
            </a:r>
            <a:r>
              <a:rPr lang="en-US" dirty="0"/>
              <a:t> </a:t>
            </a:r>
            <a:r>
              <a:rPr lang="en-US" dirty="0" err="1"/>
              <a:t>caem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domínios</a:t>
            </a:r>
            <a:r>
              <a:rPr lang="en-US" dirty="0"/>
              <a:t> da </a:t>
            </a:r>
            <a:r>
              <a:rPr lang="en-US" dirty="0" err="1"/>
              <a:t>comunicação</a:t>
            </a:r>
            <a:r>
              <a:rPr lang="en-US" dirty="0"/>
              <a:t> verbal, </a:t>
            </a:r>
            <a:r>
              <a:rPr lang="en-US" dirty="0" err="1"/>
              <a:t>raciocínio</a:t>
            </a:r>
            <a:r>
              <a:rPr lang="en-US" dirty="0"/>
              <a:t> e </a:t>
            </a:r>
            <a:r>
              <a:rPr lang="en-US" dirty="0" err="1"/>
              <a:t>desempenho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tarefas</a:t>
            </a:r>
            <a:r>
              <a:rPr lang="en-US" dirty="0"/>
              <a:t> que </a:t>
            </a:r>
            <a:r>
              <a:rPr lang="en-US" dirty="0" err="1"/>
              <a:t>representam</a:t>
            </a:r>
            <a:r>
              <a:rPr lang="en-US" dirty="0"/>
              <a:t> </a:t>
            </a:r>
            <a:r>
              <a:rPr lang="en-US" dirty="0" err="1"/>
              <a:t>capacidades</a:t>
            </a:r>
            <a:r>
              <a:rPr lang="en-US" dirty="0"/>
              <a:t> </a:t>
            </a:r>
            <a:r>
              <a:rPr lang="en-US" dirty="0" err="1"/>
              <a:t>motoras</a:t>
            </a:r>
            <a:r>
              <a:rPr lang="en-US" dirty="0"/>
              <a:t> e </a:t>
            </a:r>
            <a:r>
              <a:rPr lang="en-US" dirty="0" err="1"/>
              <a:t>espaciais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88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6DFDFA-BCEB-2C44-AF69-2DCDA171C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2228820"/>
            <a:ext cx="11216640" cy="1885245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</a:t>
            </a:r>
            <a:r>
              <a:rPr lang="en-US" dirty="0" err="1"/>
              <a:t>www.jusbrasil.com.br</a:t>
            </a:r>
            <a:r>
              <a:rPr lang="en-US" dirty="0"/>
              <a:t>/</a:t>
            </a:r>
            <a:r>
              <a:rPr lang="en-US" dirty="0" err="1"/>
              <a:t>processos</a:t>
            </a:r>
            <a:r>
              <a:rPr lang="en-US" dirty="0"/>
              <a:t>/247820727/processo-n-8637-do-supremo-tribunal-federal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FCC68A-F354-A54E-94A4-277F769EB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680" y="4487037"/>
            <a:ext cx="11369040" cy="4594873"/>
          </a:xfrm>
        </p:spPr>
        <p:txBody>
          <a:bodyPr/>
          <a:lstStyle/>
          <a:p>
            <a:r>
              <a:rPr lang="pt-BR" dirty="0"/>
              <a:t>“ Reveste-se de plena legitimidade jurídico-constitucional a utilização , pelo Poder Judiciário, da técnica da motivação ‘per </a:t>
            </a:r>
            <a:r>
              <a:rPr lang="pt-BR" dirty="0" err="1"/>
              <a:t>relationem</a:t>
            </a:r>
            <a:r>
              <a:rPr lang="pt-BR" dirty="0"/>
              <a:t>’, que se mostra compatível com o que dispõe o art. </a:t>
            </a:r>
            <a:r>
              <a:rPr lang="pt-BR" dirty="0">
                <a:hlinkClick r:id="rId2" tooltip="Artigo 93 da Constituição Federal de 198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93</a:t>
            </a:r>
            <a:r>
              <a:rPr lang="pt-BR" dirty="0"/>
              <a:t>, </a:t>
            </a:r>
            <a:r>
              <a:rPr lang="pt-BR" dirty="0">
                <a:hlinkClick r:id="rId3" tooltip="Inciso IX do Artigo 93 da Constituição Federal de 198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IX</a:t>
            </a:r>
            <a:r>
              <a:rPr lang="pt-BR" dirty="0"/>
              <a:t>, da </a:t>
            </a:r>
            <a:r>
              <a:rPr lang="pt-BR" dirty="0">
                <a:hlinkClick r:id="rId4" tooltip="CONSTITUIÇÃO DA REPÚBLICA FEDERATIVA DO BRASIL DE 198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Constituição</a:t>
            </a:r>
            <a:r>
              <a:rPr lang="pt-BR" dirty="0"/>
              <a:t> da República. A remissão feita pelo magistrado – referindo-se , expressamente, aos fundamentos (de fato e/ou de direito) que deram suporte a anterior decisão ( ou , então, a pareceres do Ministério Público, ou , ainda, a informações prestadas por órgão apontado como coator) – constitui meio apto a promover a formal incorporação , ao ato decisório, da motivação a que o juiz se reportou como razão de decidir.”</a:t>
            </a:r>
            <a:endParaRPr lang="en-US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5D8327F-94EE-3743-A6B4-5BCB58D3B781}"/>
              </a:ext>
            </a:extLst>
          </p:cNvPr>
          <p:cNvSpPr txBox="1">
            <a:spLocks/>
          </p:cNvSpPr>
          <p:nvPr/>
        </p:nvSpPr>
        <p:spPr>
          <a:xfrm>
            <a:off x="1046480" y="6716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753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9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/>
              <a:t>Sua vez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76077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A31BB-0A1D-5244-B8B3-4EC72047E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1"/>
            <a:ext cx="11216640" cy="725310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Uso</a:t>
            </a:r>
            <a:r>
              <a:rPr lang="en-US" b="1" dirty="0"/>
              <a:t> da </a:t>
            </a:r>
            <a:r>
              <a:rPr lang="en-US" b="1" dirty="0" err="1"/>
              <a:t>voz</a:t>
            </a:r>
            <a:r>
              <a:rPr lang="en-US" b="1" dirty="0"/>
              <a:t> </a:t>
            </a:r>
            <a:r>
              <a:rPr lang="en-US" b="1" dirty="0" err="1"/>
              <a:t>ativa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0CBD20-B60A-944E-B676-E7268FFDC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1453444"/>
            <a:ext cx="11526520" cy="8300156"/>
          </a:xfrm>
        </p:spPr>
        <p:txBody>
          <a:bodyPr>
            <a:normAutofit/>
          </a:bodyPr>
          <a:lstStyle/>
          <a:p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ativa</a:t>
            </a:r>
            <a:r>
              <a:rPr lang="en-US" dirty="0"/>
              <a:t>: </a:t>
            </a:r>
            <a:r>
              <a:rPr lang="en-US" dirty="0" err="1"/>
              <a:t>Sujeito</a:t>
            </a:r>
            <a:r>
              <a:rPr lang="en-US" dirty="0"/>
              <a:t> – </a:t>
            </a:r>
            <a:r>
              <a:rPr lang="en-US" dirty="0" err="1"/>
              <a:t>Verbo</a:t>
            </a:r>
            <a:r>
              <a:rPr lang="en-US" dirty="0"/>
              <a:t> – </a:t>
            </a:r>
            <a:r>
              <a:rPr lang="en-US" dirty="0" err="1"/>
              <a:t>Objeto</a:t>
            </a:r>
            <a:endParaRPr lang="en-US" dirty="0"/>
          </a:p>
          <a:p>
            <a:pPr lvl="1"/>
            <a:r>
              <a:rPr lang="pt-BR" sz="2800" dirty="0"/>
              <a:t>Eu adoro sorvete (</a:t>
            </a:r>
            <a:r>
              <a:rPr lang="pt-BR" sz="2800" dirty="0" err="1"/>
              <a:t>S</a:t>
            </a:r>
            <a:r>
              <a:rPr lang="pt-BR" sz="2800" dirty="0"/>
              <a:t> + V + O)</a:t>
            </a:r>
          </a:p>
          <a:p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passiva</a:t>
            </a:r>
            <a:r>
              <a:rPr lang="en-US" dirty="0"/>
              <a:t>: </a:t>
            </a:r>
            <a:r>
              <a:rPr lang="en-US" dirty="0" err="1"/>
              <a:t>Objeto</a:t>
            </a:r>
            <a:r>
              <a:rPr lang="en-US" dirty="0"/>
              <a:t> – </a:t>
            </a:r>
            <a:r>
              <a:rPr lang="en-US" dirty="0" err="1"/>
              <a:t>Verbo</a:t>
            </a:r>
            <a:r>
              <a:rPr lang="en-US" dirty="0"/>
              <a:t> – </a:t>
            </a:r>
            <a:r>
              <a:rPr lang="en-US" dirty="0" err="1"/>
              <a:t>Sujeito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Objeto</a:t>
            </a:r>
            <a:r>
              <a:rPr lang="en-US" dirty="0"/>
              <a:t>- </a:t>
            </a:r>
            <a:r>
              <a:rPr lang="en-US" dirty="0" err="1"/>
              <a:t>Verbo</a:t>
            </a:r>
            <a:endParaRPr lang="en-US" dirty="0"/>
          </a:p>
          <a:p>
            <a:pPr lvl="1"/>
            <a:r>
              <a:rPr lang="en-US" dirty="0" err="1"/>
              <a:t>Sorvete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adorado</a:t>
            </a:r>
            <a:r>
              <a:rPr lang="en-US" dirty="0"/>
              <a:t> por </a:t>
            </a:r>
            <a:r>
              <a:rPr lang="en-US" dirty="0" err="1"/>
              <a:t>mim</a:t>
            </a:r>
            <a:r>
              <a:rPr lang="en-US" dirty="0"/>
              <a:t> (O + V + S)</a:t>
            </a:r>
          </a:p>
          <a:p>
            <a:pPr lvl="1"/>
            <a:r>
              <a:rPr lang="en-US" dirty="0" err="1"/>
              <a:t>Erros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cometidos</a:t>
            </a:r>
            <a:endParaRPr lang="en-US" dirty="0"/>
          </a:p>
          <a:p>
            <a:pPr lvl="1"/>
            <a:r>
              <a:rPr lang="en-US" dirty="0" err="1"/>
              <a:t>Minha</a:t>
            </a:r>
            <a:r>
              <a:rPr lang="en-US" dirty="0"/>
              <a:t>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viagem</a:t>
            </a:r>
            <a:r>
              <a:rPr lang="en-US" dirty="0"/>
              <a:t> para a </a:t>
            </a:r>
            <a:r>
              <a:rPr lang="en-US" dirty="0" err="1"/>
              <a:t>praia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</a:t>
            </a:r>
            <a:r>
              <a:rPr lang="en-US" dirty="0" err="1"/>
              <a:t>será</a:t>
            </a:r>
            <a:r>
              <a:rPr lang="en-US" dirty="0"/>
              <a:t> </a:t>
            </a:r>
            <a:r>
              <a:rPr lang="en-US" dirty="0" err="1"/>
              <a:t>lembrada</a:t>
            </a:r>
            <a:endParaRPr lang="en-US" dirty="0"/>
          </a:p>
          <a:p>
            <a:pPr marL="487695" lvl="1" indent="0">
              <a:buNone/>
            </a:pPr>
            <a:endParaRPr lang="en-US" dirty="0"/>
          </a:p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o </a:t>
            </a:r>
            <a:r>
              <a:rPr lang="en-US" dirty="0" err="1"/>
              <a:t>ator</a:t>
            </a:r>
            <a:r>
              <a:rPr lang="en-US" dirty="0"/>
              <a:t> da </a:t>
            </a:r>
            <a:r>
              <a:rPr lang="en-US" dirty="0" err="1"/>
              <a:t>ação</a:t>
            </a:r>
            <a:r>
              <a:rPr lang="en-US" dirty="0"/>
              <a:t>? </a:t>
            </a:r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faz</a:t>
            </a:r>
            <a:r>
              <a:rPr lang="en-US" dirty="0"/>
              <a:t> o </a:t>
            </a:r>
            <a:r>
              <a:rPr lang="en-US" dirty="0" err="1"/>
              <a:t>quê</a:t>
            </a:r>
            <a:r>
              <a:rPr lang="en-US" dirty="0"/>
              <a:t> a </a:t>
            </a:r>
            <a:r>
              <a:rPr lang="en-US" dirty="0" err="1"/>
              <a:t>quem</a:t>
            </a:r>
            <a:r>
              <a:rPr lang="en-US" dirty="0"/>
              <a:t> ?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passiva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recomendada</a:t>
            </a:r>
            <a:r>
              <a:rPr lang="en-US" dirty="0"/>
              <a:t> se </a:t>
            </a:r>
            <a:r>
              <a:rPr lang="en-US" dirty="0" err="1"/>
              <a:t>quisermos</a:t>
            </a:r>
            <a:r>
              <a:rPr lang="en-US" dirty="0"/>
              <a:t> </a:t>
            </a:r>
            <a:r>
              <a:rPr lang="en-US" dirty="0" err="1"/>
              <a:t>focalizar</a:t>
            </a:r>
            <a:r>
              <a:rPr lang="en-US" dirty="0"/>
              <a:t> o </a:t>
            </a:r>
            <a:r>
              <a:rPr lang="en-US" dirty="0" err="1"/>
              <a:t>objeto</a:t>
            </a:r>
            <a:r>
              <a:rPr lang="en-US" dirty="0"/>
              <a:t> da </a:t>
            </a:r>
            <a:r>
              <a:rPr lang="en-US" dirty="0" err="1"/>
              <a:t>ação</a:t>
            </a:r>
            <a:r>
              <a:rPr lang="en-US" dirty="0"/>
              <a:t>. </a:t>
            </a:r>
            <a:r>
              <a:rPr lang="en-US" dirty="0" err="1"/>
              <a:t>Quando</a:t>
            </a:r>
            <a:r>
              <a:rPr lang="en-US"/>
              <a:t> </a:t>
            </a:r>
            <a:r>
              <a:rPr lang="en-US" dirty="0"/>
              <a:t>o que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feito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do que o </a:t>
            </a:r>
            <a:r>
              <a:rPr lang="en-US" dirty="0" err="1"/>
              <a:t>quem</a:t>
            </a:r>
            <a:r>
              <a:rPr lang="en-US" dirty="0"/>
              <a:t> fez</a:t>
            </a:r>
          </a:p>
          <a:p>
            <a:endParaRPr lang="en-US" dirty="0"/>
          </a:p>
          <a:p>
            <a:r>
              <a:rPr lang="en-US" dirty="0" err="1"/>
              <a:t>Uso</a:t>
            </a:r>
            <a:r>
              <a:rPr lang="en-US" dirty="0"/>
              <a:t> de Eu / </a:t>
            </a:r>
            <a:r>
              <a:rPr lang="en-US" dirty="0" err="1"/>
              <a:t>Nós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fácil</a:t>
            </a:r>
            <a:r>
              <a:rPr lang="en-US" dirty="0"/>
              <a:t> de </a:t>
            </a:r>
            <a:r>
              <a:rPr lang="en-US" dirty="0" err="1"/>
              <a:t>ler</a:t>
            </a:r>
            <a:endParaRPr lang="en-US" dirty="0"/>
          </a:p>
          <a:p>
            <a:pPr lvl="1"/>
            <a:r>
              <a:rPr lang="en-US" dirty="0"/>
              <a:t>Mito da </a:t>
            </a:r>
            <a:r>
              <a:rPr lang="en-US" dirty="0" err="1"/>
              <a:t>objetividade</a:t>
            </a:r>
            <a:r>
              <a:rPr lang="en-US" dirty="0"/>
              <a:t> (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pesquisadores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atores</a:t>
            </a:r>
            <a:r>
              <a:rPr lang="en-US" dirty="0"/>
              <a:t> dos </a:t>
            </a:r>
            <a:r>
              <a:rPr lang="en-US" dirty="0" err="1"/>
              <a:t>estudos</a:t>
            </a:r>
            <a:r>
              <a:rPr lang="en-US" dirty="0"/>
              <a:t>, </a:t>
            </a:r>
            <a:r>
              <a:rPr lang="en-US" dirty="0" err="1"/>
              <a:t>análises</a:t>
            </a:r>
            <a:r>
              <a:rPr lang="en-US" dirty="0"/>
              <a:t> e </a:t>
            </a:r>
            <a:r>
              <a:rPr lang="en-US" dirty="0" err="1"/>
              <a:t>interpretações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Você</a:t>
            </a:r>
            <a:r>
              <a:rPr lang="en-US" dirty="0"/>
              <a:t> (</a:t>
            </a:r>
            <a:r>
              <a:rPr lang="en-US" dirty="0" err="1"/>
              <a:t>autor</a:t>
            </a:r>
            <a:r>
              <a:rPr lang="en-US" dirty="0"/>
              <a:t>) assume </a:t>
            </a:r>
            <a:r>
              <a:rPr lang="en-US" dirty="0" err="1"/>
              <a:t>responsbilidade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trabalho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09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A020FC-E838-7E4F-8623-79E288628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592" y="3292183"/>
            <a:ext cx="11529833" cy="36055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Anúncios</a:t>
            </a:r>
            <a:r>
              <a:rPr lang="en-US" dirty="0"/>
              <a:t> de </a:t>
            </a:r>
            <a:r>
              <a:rPr lang="en-US" dirty="0" err="1"/>
              <a:t>cigarros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criados</a:t>
            </a:r>
            <a:r>
              <a:rPr lang="en-US" dirty="0"/>
              <a:t> para </a:t>
            </a:r>
            <a:r>
              <a:rPr lang="en-US" dirty="0" err="1"/>
              <a:t>atrair</a:t>
            </a:r>
            <a:r>
              <a:rPr lang="en-US" dirty="0"/>
              <a:t> </a:t>
            </a:r>
            <a:r>
              <a:rPr lang="en-US" dirty="0" err="1"/>
              <a:t>especialmente</a:t>
            </a:r>
            <a:r>
              <a:rPr lang="en-US" dirty="0"/>
              <a:t> as </a:t>
            </a:r>
            <a:r>
              <a:rPr lang="en-US" dirty="0" err="1"/>
              <a:t>crianças</a:t>
            </a:r>
            <a:r>
              <a:rPr lang="en-US" dirty="0"/>
              <a:t>."</a:t>
            </a:r>
          </a:p>
          <a:p>
            <a:pPr marL="0" indent="0" algn="ctr">
              <a:buNone/>
            </a:pPr>
            <a:r>
              <a:rPr lang="en-US" dirty="0"/>
              <a:t>vs.</a:t>
            </a:r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dirty="0" err="1"/>
              <a:t>Projetamos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anúncios</a:t>
            </a:r>
            <a:r>
              <a:rPr lang="en-US" dirty="0"/>
              <a:t> de </a:t>
            </a:r>
            <a:r>
              <a:rPr lang="en-US" dirty="0" err="1"/>
              <a:t>cigarros</a:t>
            </a:r>
            <a:r>
              <a:rPr lang="en-US" dirty="0"/>
              <a:t> para </a:t>
            </a:r>
            <a:r>
              <a:rPr lang="en-US" dirty="0" err="1"/>
              <a:t>atrair</a:t>
            </a:r>
            <a:r>
              <a:rPr lang="en-US" dirty="0"/>
              <a:t> </a:t>
            </a:r>
            <a:r>
              <a:rPr lang="en-US" dirty="0" err="1"/>
              <a:t>especialmente</a:t>
            </a:r>
            <a:r>
              <a:rPr lang="en-US" dirty="0"/>
              <a:t> as </a:t>
            </a:r>
            <a:r>
              <a:rPr lang="en-US" dirty="0" err="1"/>
              <a:t>crianças</a:t>
            </a:r>
            <a:r>
              <a:rPr lang="en-US" dirty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710960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FC86581-B5B5-2044-97E6-4FF58A56F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307" y="200550"/>
            <a:ext cx="7217141" cy="8790499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47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Além disso, verificou-se que o </a:t>
            </a:r>
            <a:r>
              <a:rPr lang="pt-BR" dirty="0" err="1"/>
              <a:t>pré</a:t>
            </a:r>
            <a:r>
              <a:rPr lang="pt-BR" dirty="0"/>
              <a:t>-tratamento com antibióticos aumentou o número de </a:t>
            </a:r>
            <a:r>
              <a:rPr lang="pt-BR" dirty="0" err="1"/>
              <a:t>super-shedders</a:t>
            </a:r>
            <a:r>
              <a:rPr lang="pt-BR" dirty="0"/>
              <a:t>, enquanto a imunossupressão não.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Fortes diferenças nos tempos de reação dos dois sujeitos do estudo foram encontradas.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O </a:t>
            </a:r>
            <a:r>
              <a:rPr lang="pt-BR" dirty="0" err="1"/>
              <a:t>pré</a:t>
            </a:r>
            <a:r>
              <a:rPr lang="pt-BR" dirty="0"/>
              <a:t>-tratamento dos ratos com antibióticos aumentou o número de </a:t>
            </a:r>
            <a:r>
              <a:rPr lang="pt-BR" dirty="0" err="1"/>
              <a:t>super-shedders</a:t>
            </a:r>
            <a:r>
              <a:rPr lang="pt-BR" dirty="0"/>
              <a:t>, enquanto a imunossupressão não.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Observamos grandes diferenças nos tempos de reação dos dois sujeitos do estudo.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801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4E1C15-0664-694D-9A97-E14F1729C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277750"/>
            <a:ext cx="11216640" cy="1885245"/>
          </a:xfrm>
        </p:spPr>
        <p:txBody>
          <a:bodyPr/>
          <a:lstStyle/>
          <a:p>
            <a:r>
              <a:rPr lang="en-US" b="1" dirty="0" err="1"/>
              <a:t>Escrita</a:t>
            </a:r>
            <a:r>
              <a:rPr lang="en-US" b="1" dirty="0"/>
              <a:t> </a:t>
            </a:r>
            <a:r>
              <a:rPr lang="en-US" b="1" dirty="0" err="1"/>
              <a:t>científica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DAE254-098D-8E43-AD65-D8B4C4156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1782514"/>
            <a:ext cx="11216640" cy="6794811"/>
          </a:xfrm>
        </p:spPr>
        <p:txBody>
          <a:bodyPr/>
          <a:lstStyle/>
          <a:p>
            <a:r>
              <a:rPr lang="en-US" dirty="0" err="1"/>
              <a:t>Escrita</a:t>
            </a:r>
            <a:r>
              <a:rPr lang="en-US" dirty="0"/>
              <a:t> de </a:t>
            </a:r>
            <a:r>
              <a:rPr lang="en-US" dirty="0" err="1"/>
              <a:t>qualidade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Conteúdo</a:t>
            </a:r>
            <a:r>
              <a:rPr lang="en-US" dirty="0"/>
              <a:t> (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substantiva</a:t>
            </a:r>
            <a:r>
              <a:rPr lang="en-US" dirty="0"/>
              <a:t>) vs forma (modo de </a:t>
            </a:r>
            <a:r>
              <a:rPr lang="en-US" dirty="0" err="1"/>
              <a:t>expressão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Comunica</a:t>
            </a:r>
            <a:r>
              <a:rPr lang="en-US" dirty="0"/>
              <a:t> </a:t>
            </a:r>
            <a:r>
              <a:rPr lang="en-US" dirty="0" err="1"/>
              <a:t>idéias</a:t>
            </a:r>
            <a:r>
              <a:rPr lang="en-US" dirty="0"/>
              <a:t> (</a:t>
            </a:r>
            <a:r>
              <a:rPr lang="en-US" dirty="0" err="1"/>
              <a:t>conteúdo</a:t>
            </a:r>
            <a:r>
              <a:rPr lang="en-US" dirty="0"/>
              <a:t>) de </a:t>
            </a:r>
            <a:r>
              <a:rPr lang="en-US" dirty="0" err="1"/>
              <a:t>maneira</a:t>
            </a:r>
            <a:r>
              <a:rPr lang="en-US" dirty="0"/>
              <a:t> </a:t>
            </a:r>
            <a:r>
              <a:rPr lang="en-US" dirty="0" err="1"/>
              <a:t>clara</a:t>
            </a:r>
            <a:r>
              <a:rPr lang="en-US" dirty="0"/>
              <a:t> e </a:t>
            </a:r>
            <a:r>
              <a:rPr lang="en-US" dirty="0" err="1"/>
              <a:t>efetiva</a:t>
            </a:r>
            <a:endParaRPr lang="en-US" dirty="0"/>
          </a:p>
          <a:p>
            <a:pPr lvl="1"/>
            <a:r>
              <a:rPr lang="en-US" dirty="0" err="1"/>
              <a:t>Idéia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+ </a:t>
            </a:r>
            <a:r>
              <a:rPr lang="en-US" dirty="0" err="1"/>
              <a:t>raciocínio</a:t>
            </a:r>
            <a:r>
              <a:rPr lang="en-US" dirty="0"/>
              <a:t> </a:t>
            </a:r>
            <a:r>
              <a:rPr lang="en-US" dirty="0" err="1"/>
              <a:t>lógico</a:t>
            </a:r>
            <a:r>
              <a:rPr lang="en-US" dirty="0"/>
              <a:t> + </a:t>
            </a:r>
            <a:r>
              <a:rPr lang="en-US" dirty="0" err="1"/>
              <a:t>estilo</a:t>
            </a:r>
            <a:endParaRPr lang="en-US" dirty="0"/>
          </a:p>
          <a:p>
            <a:pPr lvl="1"/>
            <a:r>
              <a:rPr lang="en-US" dirty="0"/>
              <a:t>+ </a:t>
            </a:r>
            <a:r>
              <a:rPr lang="en-US" dirty="0" err="1"/>
              <a:t>Transpiração</a:t>
            </a:r>
            <a:r>
              <a:rPr lang="en-US" dirty="0"/>
              <a:t> (</a:t>
            </a:r>
            <a:r>
              <a:rPr lang="en-US" b="1" dirty="0"/>
              <a:t>C</a:t>
            </a:r>
            <a:r>
              <a:rPr lang="en-US" dirty="0"/>
              <a:t>) que </a:t>
            </a:r>
            <a:r>
              <a:rPr lang="en-US" dirty="0" err="1"/>
              <a:t>inspiração</a:t>
            </a:r>
            <a:r>
              <a:rPr lang="en-US" dirty="0"/>
              <a:t> (</a:t>
            </a:r>
            <a:r>
              <a:rPr lang="en-US" b="1" dirty="0"/>
              <a:t>O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 err="1"/>
              <a:t>Traga</a:t>
            </a:r>
            <a:r>
              <a:rPr lang="en-US" dirty="0"/>
              <a:t> </a:t>
            </a:r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textos</a:t>
            </a:r>
            <a:r>
              <a:rPr lang="en-US" dirty="0"/>
              <a:t>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conseguiu</a:t>
            </a:r>
            <a:r>
              <a:rPr lang="en-US" dirty="0"/>
              <a:t> </a:t>
            </a:r>
            <a:r>
              <a:rPr lang="en-US" dirty="0" err="1"/>
              <a:t>entender</a:t>
            </a:r>
            <a:r>
              <a:rPr lang="en-US" dirty="0"/>
              <a:t> !</a:t>
            </a:r>
          </a:p>
          <a:p>
            <a:endParaRPr lang="en-US" dirty="0"/>
          </a:p>
          <a:p>
            <a:r>
              <a:rPr lang="en-US" dirty="0" err="1"/>
              <a:t>Idéias</a:t>
            </a:r>
            <a:r>
              <a:rPr lang="en-US" dirty="0"/>
              <a:t> </a:t>
            </a:r>
            <a:r>
              <a:rPr lang="en-US" dirty="0" err="1"/>
              <a:t>complexas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precisam</a:t>
            </a:r>
            <a:r>
              <a:rPr lang="en-US" dirty="0"/>
              <a:t> de </a:t>
            </a:r>
            <a:r>
              <a:rPr lang="en-US" dirty="0" err="1"/>
              <a:t>liguagem</a:t>
            </a:r>
            <a:r>
              <a:rPr lang="en-US" dirty="0"/>
              <a:t> </a:t>
            </a:r>
            <a:r>
              <a:rPr lang="en-US" dirty="0" err="1"/>
              <a:t>complexa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2DEFB52-22B6-3C4D-9206-3DE147D290BB}"/>
              </a:ext>
            </a:extLst>
          </p:cNvPr>
          <p:cNvSpPr txBox="1"/>
          <p:nvPr/>
        </p:nvSpPr>
        <p:spPr>
          <a:xfrm>
            <a:off x="2339758" y="8577326"/>
            <a:ext cx="9175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Baseado em Dr. </a:t>
            </a:r>
            <a:r>
              <a:rPr lang="pt-BR" sz="2400" dirty="0" err="1"/>
              <a:t>Kristin</a:t>
            </a:r>
            <a:r>
              <a:rPr lang="pt-BR" sz="2400" dirty="0"/>
              <a:t> </a:t>
            </a:r>
            <a:r>
              <a:rPr lang="pt-BR" sz="2400" dirty="0" err="1"/>
              <a:t>Sainani</a:t>
            </a:r>
            <a:r>
              <a:rPr lang="pt-BR" sz="2400" dirty="0"/>
              <a:t> </a:t>
            </a:r>
            <a:r>
              <a:rPr lang="pt-BR" sz="2400" u="sng" dirty="0">
                <a:hlinkClick r:id="rId2"/>
              </a:rPr>
              <a:t>https://www.coursera.org/learn/sciwrite</a:t>
            </a:r>
            <a:r>
              <a:rPr lang="pt-BR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27564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D7161-8630-4340-A593-AE35E9076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B184AF-4604-104B-B671-6241878E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foto</a:t>
            </a:r>
            <a:r>
              <a:rPr lang="en-US" dirty="0"/>
              <a:t> </a:t>
            </a:r>
            <a:r>
              <a:rPr lang="en-US" dirty="0" err="1"/>
              <a:t>visível</a:t>
            </a:r>
            <a:r>
              <a:rPr lang="en-US" dirty="0"/>
              <a:t> de um </a:t>
            </a:r>
            <a:r>
              <a:rPr lang="en-US" dirty="0" err="1"/>
              <a:t>planeta</a:t>
            </a:r>
            <a:r>
              <a:rPr lang="en-US" dirty="0"/>
              <a:t> </a:t>
            </a:r>
            <a:r>
              <a:rPr lang="en-US" dirty="0" err="1"/>
              <a:t>circulando</a:t>
            </a:r>
            <a:r>
              <a:rPr lang="en-US" dirty="0"/>
              <a:t> </a:t>
            </a:r>
            <a:r>
              <a:rPr lang="en-US" dirty="0" err="1"/>
              <a:t>outra</a:t>
            </a:r>
            <a:r>
              <a:rPr lang="en-US" dirty="0"/>
              <a:t> </a:t>
            </a:r>
            <a:r>
              <a:rPr lang="en-US" dirty="0" err="1"/>
              <a:t>estrela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telescópio</a:t>
            </a:r>
            <a:r>
              <a:rPr lang="en-US" dirty="0"/>
              <a:t> </a:t>
            </a:r>
            <a:r>
              <a:rPr lang="en-US" dirty="0" err="1"/>
              <a:t>espacial</a:t>
            </a:r>
            <a:r>
              <a:rPr lang="en-US" dirty="0"/>
              <a:t> Hubble da NASA.</a:t>
            </a:r>
          </a:p>
        </p:txBody>
      </p:sp>
    </p:spTree>
    <p:extLst>
      <p:ext uri="{BB962C8B-B14F-4D97-AF65-F5344CB8AC3E}">
        <p14:creationId xmlns:p14="http://schemas.microsoft.com/office/powerpoint/2010/main" val="1075080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93FBFC-6792-F343-B26A-3A883E097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verbos</a:t>
            </a:r>
            <a:r>
              <a:rPr lang="en-US" dirty="0"/>
              <a:t> “fortes”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6AF18C-B240-354B-BF5A-F9AB8905F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Escolha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verbos</a:t>
            </a:r>
            <a:endParaRPr lang="en-US" dirty="0"/>
          </a:p>
          <a:p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transforme</a:t>
            </a:r>
            <a:r>
              <a:rPr lang="en-US" dirty="0"/>
              <a:t> </a:t>
            </a:r>
            <a:r>
              <a:rPr lang="en-US" dirty="0" err="1"/>
              <a:t>verbos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substantivos</a:t>
            </a:r>
            <a:endParaRPr lang="en-US" dirty="0"/>
          </a:p>
          <a:p>
            <a:pPr lvl="1"/>
            <a:r>
              <a:rPr lang="pt-BR" sz="2773" dirty="0" err="1"/>
              <a:t>Zombie</a:t>
            </a:r>
            <a:r>
              <a:rPr lang="pt-BR" sz="2773" dirty="0"/>
              <a:t> </a:t>
            </a:r>
            <a:r>
              <a:rPr lang="pt-BR" sz="2773" dirty="0" err="1"/>
              <a:t>noums</a:t>
            </a:r>
            <a:r>
              <a:rPr lang="pt-BR" sz="2773" dirty="0"/>
              <a:t> </a:t>
            </a:r>
          </a:p>
          <a:p>
            <a:r>
              <a:rPr lang="pt-BR" sz="3200" dirty="0"/>
              <a:t> 	</a:t>
            </a:r>
            <a:r>
              <a:rPr lang="pt-BR" sz="3200" u="sng" dirty="0">
                <a:hlinkClick r:id="rId2"/>
              </a:rPr>
              <a:t>https://www.youtube.com/watch?v=dPtYIRCR5kE</a:t>
            </a:r>
            <a:endParaRPr lang="pt-BR" sz="3200" u="sng" dirty="0"/>
          </a:p>
          <a:p>
            <a:r>
              <a:rPr lang="pt-BR" sz="3200" dirty="0"/>
              <a:t>Construa frases simples (sujeito perto do verbo)</a:t>
            </a:r>
          </a:p>
          <a:p>
            <a:r>
              <a:rPr lang="pt-BR" sz="3200" dirty="0"/>
              <a:t>Mantenha o sujeito e verbo (predicado) próximos 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411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2070BED-ABF0-EE40-B3F5-232218780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412118" y="143881"/>
            <a:ext cx="6409163" cy="92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91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OMS </a:t>
            </a:r>
            <a:r>
              <a:rPr lang="pt-BR" u="sng" dirty="0"/>
              <a:t>relata</a:t>
            </a:r>
            <a:r>
              <a:rPr lang="pt-BR" dirty="0"/>
              <a:t> que cerca de dois terços dos diabéticos do mundo são encontrados em países em desenvolvimento e </a:t>
            </a:r>
            <a:r>
              <a:rPr lang="pt-BR" u="sng" dirty="0"/>
              <a:t>estima</a:t>
            </a:r>
            <a:r>
              <a:rPr lang="pt-BR" dirty="0"/>
              <a:t> que o número de diabéticos nesses países dobrará nos próximos 25 anos.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A OMS </a:t>
            </a:r>
            <a:r>
              <a:rPr lang="pt-BR" u="sng" dirty="0"/>
              <a:t>estima</a:t>
            </a:r>
            <a:r>
              <a:rPr lang="pt-BR" dirty="0"/>
              <a:t> que dois terços dos diabéticos do mundo se encontram em países em desenvolvimento e </a:t>
            </a:r>
            <a:r>
              <a:rPr lang="pt-BR" u="sng" dirty="0"/>
              <a:t>projeta</a:t>
            </a:r>
            <a:r>
              <a:rPr lang="pt-BR" dirty="0"/>
              <a:t> que o número de diabéticos nesses países dobrará nos próximos 25 anos.</a:t>
            </a:r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680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O medo expresso por alguns professores de que os alunos não aprenderiam bem a estatística se tivessem permissão para usar programas de computador enlatados não se concretizou em nossa experiência. Um monitoramento cuidadoso dos níveis de desempenho antes e depois da introdução dos computadores no ensino do nosso curso não revelou nenhuma mudança significativa no desempenho dos alunos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Muitos professores temiam que o uso de programas de computador enlatados impedisse os alunos de aprender estatística. Monitoramos os níveis de desempenho dos alunos antes e depois da introdução dos computadores em nosso curso e não encontramos nenhum prejuízo no desempenho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30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Estudos importantes para examinar a epidemiologia descritiva do autismo, incluindo a prevalência e as mudanças nas características da população ao longo do tempo, foram iniciados.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Estudos começaram a descrever a epidemiologia do autismo, incluindo mudanças recentes na prevalência e características da população.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33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5B6E-138A-3141-9FEE-0600600A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DFB93D-1308-AE43-A5B6-10D367F79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No Brasil, apesar dos </a:t>
            </a:r>
            <a:r>
              <a:rPr lang="pt-BR" dirty="0" err="1"/>
              <a:t>avanços</a:t>
            </a:r>
            <a:r>
              <a:rPr lang="pt-BR" dirty="0"/>
              <a:t> nos </a:t>
            </a:r>
            <a:r>
              <a:rPr lang="pt-BR" dirty="0" err="1"/>
              <a:t>últimos</a:t>
            </a:r>
            <a:r>
              <a:rPr lang="pt-BR" dirty="0"/>
              <a:t> anos em que houve conquistas para as pessoas surdas, entre elas a </a:t>
            </a:r>
            <a:r>
              <a:rPr lang="pt-BR" dirty="0" err="1"/>
              <a:t>oficialização</a:t>
            </a:r>
            <a:r>
              <a:rPr lang="pt-BR" dirty="0"/>
              <a:t> da </a:t>
            </a:r>
            <a:r>
              <a:rPr lang="pt-BR" dirty="0" err="1"/>
              <a:t>língua</a:t>
            </a:r>
            <a:r>
              <a:rPr lang="pt-BR" dirty="0"/>
              <a:t> de sinais e a </a:t>
            </a:r>
            <a:r>
              <a:rPr lang="pt-BR" dirty="0" err="1"/>
              <a:t>disponibilização</a:t>
            </a:r>
            <a:r>
              <a:rPr lang="pt-BR" dirty="0"/>
              <a:t> de </a:t>
            </a:r>
            <a:r>
              <a:rPr lang="pt-BR" dirty="0" err="1"/>
              <a:t>intérpretes</a:t>
            </a:r>
            <a:r>
              <a:rPr lang="pt-BR" dirty="0"/>
              <a:t> em algumas </a:t>
            </a:r>
            <a:r>
              <a:rPr lang="pt-BR" dirty="0" err="1"/>
              <a:t>instituições</a:t>
            </a:r>
            <a:r>
              <a:rPr lang="pt-BR" dirty="0"/>
              <a:t> </a:t>
            </a:r>
            <a:r>
              <a:rPr lang="pt-BR" dirty="0" err="1"/>
              <a:t>públicas</a:t>
            </a:r>
            <a:r>
              <a:rPr lang="pt-BR" dirty="0"/>
              <a:t>, ainda permanece um distanciamento entre o estabelecido em lei e a </a:t>
            </a:r>
            <a:r>
              <a:rPr lang="pt-BR" dirty="0" err="1"/>
              <a:t>prática</a:t>
            </a:r>
            <a:r>
              <a:rPr lang="pt-BR" dirty="0"/>
              <a:t> cotidiana em diversos campos sociais, entre eles, na </a:t>
            </a:r>
            <a:r>
              <a:rPr lang="pt-BR" dirty="0" err="1"/>
              <a:t>educação</a:t>
            </a: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O brasil avançou em recursos para pessoas surdas como </a:t>
            </a:r>
            <a:r>
              <a:rPr lang="pt-BR" dirty="0" err="1"/>
              <a:t>oficialização</a:t>
            </a:r>
            <a:r>
              <a:rPr lang="pt-BR" dirty="0"/>
              <a:t> da </a:t>
            </a:r>
            <a:r>
              <a:rPr lang="pt-BR" dirty="0" err="1"/>
              <a:t>língua</a:t>
            </a:r>
            <a:r>
              <a:rPr lang="pt-BR" dirty="0"/>
              <a:t> de sinais e a </a:t>
            </a:r>
            <a:r>
              <a:rPr lang="pt-BR" dirty="0" err="1"/>
              <a:t>disponibilização</a:t>
            </a:r>
            <a:r>
              <a:rPr lang="pt-BR" dirty="0"/>
              <a:t> de </a:t>
            </a:r>
            <a:r>
              <a:rPr lang="pt-BR" dirty="0" err="1"/>
              <a:t>intérpretes</a:t>
            </a:r>
            <a:r>
              <a:rPr lang="pt-BR" dirty="0"/>
              <a:t> em algumas </a:t>
            </a:r>
            <a:r>
              <a:rPr lang="pt-BR" dirty="0" err="1"/>
              <a:t>instituições</a:t>
            </a:r>
            <a:r>
              <a:rPr lang="pt-BR" dirty="0"/>
              <a:t> </a:t>
            </a:r>
            <a:r>
              <a:rPr lang="pt-BR" dirty="0" err="1"/>
              <a:t>públicas</a:t>
            </a:r>
            <a:r>
              <a:rPr lang="pt-BR" dirty="0"/>
              <a:t>. No entanto, ainda existe um distanciamento entre o estabelecido em lei e a </a:t>
            </a:r>
            <a:r>
              <a:rPr lang="pt-BR" dirty="0" err="1"/>
              <a:t>prática</a:t>
            </a:r>
            <a:r>
              <a:rPr lang="pt-BR" dirty="0"/>
              <a:t> cotidiana </a:t>
            </a:r>
            <a:r>
              <a:rPr lang="pt-BR"/>
              <a:t>nas escolas.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9261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5B6E-138A-3141-9FEE-0600600A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DFB93D-1308-AE43-A5B6-10D367F79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pt-BR" sz="3200" dirty="0"/>
              <a:t>Entretanto, indiferente ao método selecionado, deve-se ter clareza de que, ao se avaliar um construto tão complexo como a criatividade, nenhuma medida, isoladamente, conseguirá cobrir todas as suas dimensões, de modo que os resultados devem ser restritos ao tipo de criatividade que o instrumento utilizado se propõe a avaliar. </a:t>
            </a:r>
          </a:p>
        </p:txBody>
      </p:sp>
    </p:spTree>
    <p:extLst>
      <p:ext uri="{BB962C8B-B14F-4D97-AF65-F5344CB8AC3E}">
        <p14:creationId xmlns:p14="http://schemas.microsoft.com/office/powerpoint/2010/main" val="22242270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5B694A-6F21-1F4D-A3BA-AE62D12D1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Pontuação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CAD5E7-789B-8F46-A653-DCA140552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Organização</a:t>
            </a:r>
            <a:r>
              <a:rPr lang="en-US" dirty="0"/>
              <a:t>, </a:t>
            </a:r>
            <a:r>
              <a:rPr lang="en-US" dirty="0" err="1"/>
              <a:t>cadência</a:t>
            </a:r>
            <a:r>
              <a:rPr lang="en-US" dirty="0"/>
              <a:t>, </a:t>
            </a:r>
            <a:r>
              <a:rPr lang="en-US" dirty="0" err="1"/>
              <a:t>ênfase</a:t>
            </a:r>
            <a:r>
              <a:rPr lang="en-US" dirty="0"/>
              <a:t> e </a:t>
            </a:r>
            <a:r>
              <a:rPr lang="en-US" dirty="0" err="1"/>
              <a:t>separação</a:t>
            </a:r>
            <a:r>
              <a:rPr lang="en-US" dirty="0"/>
              <a:t> das </a:t>
            </a:r>
            <a:r>
              <a:rPr lang="en-US" dirty="0" err="1"/>
              <a:t>idéias</a:t>
            </a:r>
            <a:r>
              <a:rPr lang="en-US" dirty="0"/>
              <a:t> </a:t>
            </a:r>
          </a:p>
          <a:p>
            <a:r>
              <a:rPr lang="en-US" dirty="0" err="1"/>
              <a:t>Potência</a:t>
            </a:r>
            <a:r>
              <a:rPr lang="en-US" dirty="0"/>
              <a:t> da </a:t>
            </a:r>
            <a:r>
              <a:rPr lang="en-US" dirty="0" err="1"/>
              <a:t>pausa</a:t>
            </a:r>
            <a:r>
              <a:rPr lang="en-US" dirty="0"/>
              <a:t>/</a:t>
            </a:r>
            <a:r>
              <a:rPr lang="en-US" dirty="0" err="1"/>
              <a:t>segmentação</a:t>
            </a:r>
            <a:r>
              <a:rPr lang="en-US" dirty="0"/>
              <a:t> das </a:t>
            </a:r>
            <a:r>
              <a:rPr lang="en-US" dirty="0" err="1"/>
              <a:t>idéias</a:t>
            </a:r>
            <a:r>
              <a:rPr lang="en-US" dirty="0"/>
              <a:t> via </a:t>
            </a:r>
            <a:r>
              <a:rPr lang="en-US" dirty="0" err="1"/>
              <a:t>texto</a:t>
            </a:r>
            <a:r>
              <a:rPr lang="en-US" dirty="0"/>
              <a:t>:</a:t>
            </a:r>
          </a:p>
          <a:p>
            <a:pPr marL="487695" lvl="1" indent="0">
              <a:buNone/>
            </a:pPr>
            <a:r>
              <a:rPr lang="en-US" sz="4000" b="1" dirty="0"/>
              <a:t>,</a:t>
            </a:r>
            <a:r>
              <a:rPr lang="en-US" b="1" dirty="0"/>
              <a:t> </a:t>
            </a:r>
            <a:r>
              <a:rPr lang="en-US" dirty="0"/>
              <a:t>(</a:t>
            </a:r>
            <a:r>
              <a:rPr lang="en-US" dirty="0" err="1"/>
              <a:t>vírgula</a:t>
            </a:r>
            <a:r>
              <a:rPr lang="en-US" dirty="0"/>
              <a:t>) “comma”</a:t>
            </a:r>
          </a:p>
          <a:p>
            <a:pPr marL="487695" lvl="1" indent="0">
              <a:buNone/>
            </a:pPr>
            <a:r>
              <a:rPr lang="en-US" sz="4000" b="1" dirty="0"/>
              <a:t>:</a:t>
            </a:r>
            <a:r>
              <a:rPr lang="en-US" dirty="0"/>
              <a:t> (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) “colon”</a:t>
            </a:r>
          </a:p>
          <a:p>
            <a:pPr marL="487695" lvl="1" indent="0">
              <a:buNone/>
            </a:pPr>
            <a:r>
              <a:rPr lang="en-US" sz="4000" b="1" dirty="0"/>
              <a:t>-</a:t>
            </a:r>
            <a:r>
              <a:rPr lang="en-US" dirty="0"/>
              <a:t> (</a:t>
            </a:r>
            <a:r>
              <a:rPr lang="en-US" dirty="0" err="1"/>
              <a:t>traços</a:t>
            </a:r>
            <a:r>
              <a:rPr lang="en-US" dirty="0"/>
              <a:t>) “dash”</a:t>
            </a:r>
          </a:p>
          <a:p>
            <a:pPr marL="487695" lvl="1" indent="0">
              <a:buNone/>
            </a:pPr>
            <a:r>
              <a:rPr lang="en-US" sz="4000" b="1" dirty="0"/>
              <a:t>( </a:t>
            </a:r>
            <a:r>
              <a:rPr lang="en-US" dirty="0"/>
              <a:t>(</a:t>
            </a:r>
            <a:r>
              <a:rPr lang="en-US" dirty="0" err="1"/>
              <a:t>parêntesis</a:t>
            </a:r>
            <a:r>
              <a:rPr lang="en-US" dirty="0"/>
              <a:t>)</a:t>
            </a:r>
          </a:p>
          <a:p>
            <a:pPr marL="487695" lvl="1" indent="0">
              <a:buNone/>
            </a:pPr>
            <a:r>
              <a:rPr lang="en-US" sz="4000" b="1" dirty="0"/>
              <a:t>;</a:t>
            </a:r>
            <a:r>
              <a:rPr lang="en-US" dirty="0"/>
              <a:t> (</a:t>
            </a:r>
            <a:r>
              <a:rPr lang="en-US" dirty="0" err="1"/>
              <a:t>ponto</a:t>
            </a:r>
            <a:r>
              <a:rPr lang="en-US" dirty="0"/>
              <a:t> e </a:t>
            </a:r>
            <a:r>
              <a:rPr lang="en-US" dirty="0" err="1"/>
              <a:t>vírgula</a:t>
            </a:r>
            <a:r>
              <a:rPr lang="en-US" dirty="0"/>
              <a:t>) semi colon</a:t>
            </a:r>
          </a:p>
          <a:p>
            <a:pPr marL="487695" lvl="1" indent="0">
              <a:buNone/>
            </a:pPr>
            <a:r>
              <a:rPr lang="en-US" sz="4000" b="1" dirty="0"/>
              <a:t>. </a:t>
            </a:r>
            <a:r>
              <a:rPr lang="en-US" dirty="0"/>
              <a:t>(</a:t>
            </a:r>
            <a:r>
              <a:rPr lang="en-US" dirty="0" err="1"/>
              <a:t>ponto</a:t>
            </a:r>
            <a:r>
              <a:rPr lang="en-US" dirty="0"/>
              <a:t> final) period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342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C19AD-F82D-574A-908A-628F455F1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Pontuação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3AE373-FB23-E949-9DD0-F648C5B11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“;” </a:t>
            </a:r>
            <a:r>
              <a:rPr lang="en-US" dirty="0" err="1"/>
              <a:t>ponto</a:t>
            </a:r>
            <a:r>
              <a:rPr lang="en-US" dirty="0"/>
              <a:t> e </a:t>
            </a:r>
            <a:r>
              <a:rPr lang="en-US" dirty="0" err="1"/>
              <a:t>vírgula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</a:t>
            </a:r>
            <a:r>
              <a:rPr lang="en-US" dirty="0" err="1"/>
              <a:t>conecta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sentenças</a:t>
            </a:r>
            <a:r>
              <a:rPr lang="en-US" dirty="0"/>
              <a:t> com </a:t>
            </a:r>
            <a:r>
              <a:rPr lang="en-US" dirty="0" err="1"/>
              <a:t>estrutura</a:t>
            </a:r>
            <a:r>
              <a:rPr lang="en-US" dirty="0"/>
              <a:t> </a:t>
            </a:r>
            <a:r>
              <a:rPr lang="en-US" dirty="0" err="1"/>
              <a:t>completa</a:t>
            </a:r>
            <a:r>
              <a:rPr lang="en-US" dirty="0"/>
              <a:t> (</a:t>
            </a:r>
            <a:r>
              <a:rPr lang="en-US" dirty="0" err="1"/>
              <a:t>sujeito</a:t>
            </a:r>
            <a:r>
              <a:rPr lang="en-US" dirty="0"/>
              <a:t> – </a:t>
            </a:r>
            <a:r>
              <a:rPr lang="en-US" dirty="0" err="1"/>
              <a:t>predicado</a:t>
            </a:r>
            <a:r>
              <a:rPr lang="en-US" dirty="0"/>
              <a:t>). </a:t>
            </a:r>
          </a:p>
          <a:p>
            <a:r>
              <a:rPr lang="en-US" dirty="0" err="1"/>
              <a:t>Usado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listas</a:t>
            </a:r>
            <a:r>
              <a:rPr lang="en-US" dirty="0"/>
              <a:t> que </a:t>
            </a:r>
            <a:r>
              <a:rPr lang="en-US" dirty="0" err="1"/>
              <a:t>contém</a:t>
            </a:r>
            <a:r>
              <a:rPr lang="en-US" dirty="0"/>
              <a:t> </a:t>
            </a:r>
            <a:r>
              <a:rPr lang="en-US" dirty="0" err="1"/>
              <a:t>pountuação</a:t>
            </a:r>
            <a:r>
              <a:rPr lang="en-US" dirty="0"/>
              <a:t> </a:t>
            </a:r>
            <a:r>
              <a:rPr lang="en-US" dirty="0" err="1"/>
              <a:t>interna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“()” </a:t>
            </a:r>
            <a:r>
              <a:rPr lang="en-US" dirty="0" err="1"/>
              <a:t>parentesis</a:t>
            </a:r>
            <a:r>
              <a:rPr lang="en-US" dirty="0"/>
              <a:t> </a:t>
            </a:r>
            <a:r>
              <a:rPr lang="en-US" dirty="0" err="1"/>
              <a:t>contém</a:t>
            </a:r>
            <a:r>
              <a:rPr lang="en-US" dirty="0"/>
              <a:t> </a:t>
            </a:r>
            <a:r>
              <a:rPr lang="en-US" dirty="0" err="1"/>
              <a:t>idéias</a:t>
            </a:r>
            <a:r>
              <a:rPr lang="en-US" dirty="0"/>
              <a:t> </a:t>
            </a:r>
            <a:r>
              <a:rPr lang="en-US" dirty="0" err="1"/>
              <a:t>adicionais</a:t>
            </a:r>
            <a:r>
              <a:rPr lang="en-US" dirty="0"/>
              <a:t>/</a:t>
            </a:r>
            <a:r>
              <a:rPr lang="en-US" dirty="0" err="1"/>
              <a:t>auxiliares</a:t>
            </a:r>
            <a:r>
              <a:rPr lang="en-US" dirty="0"/>
              <a:t> mas a </a:t>
            </a:r>
            <a:r>
              <a:rPr lang="en-US" dirty="0" err="1"/>
              <a:t>sentença</a:t>
            </a:r>
            <a:r>
              <a:rPr lang="en-US" dirty="0"/>
              <a:t> continua </a:t>
            </a:r>
            <a:r>
              <a:rPr lang="en-US" dirty="0" err="1"/>
              <a:t>completa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a </a:t>
            </a:r>
            <a:r>
              <a:rPr lang="en-US" dirty="0" err="1"/>
              <a:t>informação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parêntesis</a:t>
            </a:r>
            <a:endParaRPr lang="en-US" dirty="0"/>
          </a:p>
          <a:p>
            <a:r>
              <a:rPr lang="en-US" dirty="0"/>
              <a:t>“:”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</a:t>
            </a:r>
            <a:r>
              <a:rPr lang="en-US" dirty="0" err="1"/>
              <a:t>introduz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lista</a:t>
            </a:r>
            <a:r>
              <a:rPr lang="en-US" dirty="0"/>
              <a:t>. </a:t>
            </a:r>
            <a:r>
              <a:rPr lang="en-US" dirty="0" err="1"/>
              <a:t>Pode</a:t>
            </a:r>
            <a:r>
              <a:rPr lang="en-US" dirty="0"/>
              <a:t> ser </a:t>
            </a:r>
            <a:r>
              <a:rPr lang="en-US" dirty="0" err="1"/>
              <a:t>usada</a:t>
            </a:r>
            <a:r>
              <a:rPr lang="en-US" dirty="0"/>
              <a:t> para extender oi </a:t>
            </a:r>
            <a:r>
              <a:rPr lang="en-US" dirty="0" err="1"/>
              <a:t>amplificar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idéia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Washington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solução</a:t>
            </a:r>
            <a:r>
              <a:rPr lang="en-US" dirty="0"/>
              <a:t> simples para a </a:t>
            </a:r>
            <a:r>
              <a:rPr lang="en-US" dirty="0" err="1"/>
              <a:t>maioria</a:t>
            </a:r>
            <a:r>
              <a:rPr lang="en-US" dirty="0"/>
              <a:t> dos </a:t>
            </a:r>
            <a:r>
              <a:rPr lang="en-US" dirty="0" err="1"/>
              <a:t>governos</a:t>
            </a:r>
            <a:r>
              <a:rPr lang="en-US" dirty="0"/>
              <a:t> de que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gosta</a:t>
            </a:r>
            <a:r>
              <a:rPr lang="en-US" dirty="0"/>
              <a:t>: </a:t>
            </a:r>
            <a:r>
              <a:rPr lang="en-US" dirty="0" err="1"/>
              <a:t>isole-os</a:t>
            </a:r>
            <a:r>
              <a:rPr lang="en-US" dirty="0"/>
              <a:t>, </a:t>
            </a:r>
            <a:r>
              <a:rPr lang="en-US" dirty="0" err="1"/>
              <a:t>aplique</a:t>
            </a:r>
            <a:r>
              <a:rPr lang="en-US" dirty="0"/>
              <a:t> </a:t>
            </a:r>
            <a:r>
              <a:rPr lang="en-US" dirty="0" err="1"/>
              <a:t>sanções</a:t>
            </a:r>
            <a:r>
              <a:rPr lang="en-US" dirty="0"/>
              <a:t> a </a:t>
            </a:r>
            <a:r>
              <a:rPr lang="en-US" dirty="0" err="1"/>
              <a:t>eles</a:t>
            </a:r>
            <a:r>
              <a:rPr lang="en-US" dirty="0"/>
              <a:t> e </a:t>
            </a:r>
            <a:r>
              <a:rPr lang="en-US" dirty="0" err="1"/>
              <a:t>espere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queda</a:t>
            </a:r>
            <a:r>
              <a:rPr lang="en-US" dirty="0"/>
              <a:t>.</a:t>
            </a:r>
          </a:p>
          <a:p>
            <a:r>
              <a:rPr lang="en-US" dirty="0" err="1"/>
              <a:t>Listas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</a:t>
            </a:r>
            <a:r>
              <a:rPr lang="en-US" dirty="0" err="1"/>
              <a:t>ter</a:t>
            </a:r>
            <a:r>
              <a:rPr lang="en-US" dirty="0"/>
              <a:t> </a:t>
            </a:r>
            <a:r>
              <a:rPr lang="en-US" dirty="0" err="1"/>
              <a:t>geralmente</a:t>
            </a:r>
            <a:r>
              <a:rPr lang="en-US" dirty="0"/>
              <a:t> 3 </a:t>
            </a:r>
            <a:r>
              <a:rPr lang="en-US" dirty="0" err="1"/>
              <a:t>itens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93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1AE389-0246-244D-9383-1AEFC981B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Princípios</a:t>
            </a:r>
            <a:r>
              <a:rPr lang="en-US" b="1" dirty="0"/>
              <a:t> de </a:t>
            </a:r>
            <a:r>
              <a:rPr lang="en-US" b="1" dirty="0" err="1"/>
              <a:t>escrita</a:t>
            </a:r>
            <a:r>
              <a:rPr lang="en-US" b="1" dirty="0"/>
              <a:t> de </a:t>
            </a:r>
            <a:r>
              <a:rPr lang="en-US" b="1" dirty="0" err="1"/>
              <a:t>qualidade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ECE15E-DF1C-FC41-B193-C7FF39B90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288" y="1975341"/>
            <a:ext cx="11475432" cy="6944371"/>
          </a:xfrm>
        </p:spPr>
        <p:txBody>
          <a:bodyPr/>
          <a:lstStyle/>
          <a:p>
            <a:r>
              <a:rPr lang="pt-BR" dirty="0"/>
              <a:t>Evitar </a:t>
            </a:r>
          </a:p>
          <a:p>
            <a:pPr lvl="1"/>
            <a:r>
              <a:rPr lang="pt-BR" dirty="0" err="1"/>
              <a:t>Nominalização</a:t>
            </a:r>
            <a:r>
              <a:rPr lang="pt-BR" dirty="0"/>
              <a:t> (verbo em substantivo)</a:t>
            </a:r>
          </a:p>
          <a:p>
            <a:pPr lvl="2"/>
            <a:r>
              <a:rPr lang="pt-BR" dirty="0"/>
              <a:t>Viajou -&gt; viagem, descobrir -&gt; descobrimento </a:t>
            </a:r>
          </a:p>
          <a:p>
            <a:pPr lvl="2"/>
            <a:endParaRPr lang="pt-BR" dirty="0"/>
          </a:p>
          <a:p>
            <a:pPr lvl="1"/>
            <a:r>
              <a:rPr lang="pt-BR" dirty="0"/>
              <a:t>Palavras vagas</a:t>
            </a:r>
          </a:p>
          <a:p>
            <a:pPr lvl="1"/>
            <a:r>
              <a:rPr lang="pt-BR" dirty="0"/>
              <a:t>Jargões</a:t>
            </a:r>
          </a:p>
          <a:p>
            <a:pPr lvl="1"/>
            <a:r>
              <a:rPr lang="pt-BR" dirty="0"/>
              <a:t>Voz passiva</a:t>
            </a:r>
          </a:p>
          <a:p>
            <a:pPr lvl="1"/>
            <a:r>
              <a:rPr lang="pt-BR" dirty="0"/>
              <a:t>Distância entre sujeito e verbo</a:t>
            </a:r>
          </a:p>
          <a:p>
            <a:pPr lvl="1"/>
            <a:endParaRPr lang="pt-BR" dirty="0"/>
          </a:p>
          <a:p>
            <a:r>
              <a:rPr lang="pt-BR" dirty="0"/>
              <a:t>Três princípios de </a:t>
            </a:r>
            <a:r>
              <a:rPr lang="pt-BR" dirty="0" err="1"/>
              <a:t>Sainani</a:t>
            </a:r>
            <a:endParaRPr lang="pt-BR" dirty="0"/>
          </a:p>
          <a:p>
            <a:pPr lvl="1"/>
            <a:r>
              <a:rPr lang="pt-BR" dirty="0"/>
              <a:t>Corte palavras e frases desnecessárias</a:t>
            </a:r>
          </a:p>
          <a:p>
            <a:pPr lvl="1"/>
            <a:r>
              <a:rPr lang="pt-BR" dirty="0"/>
              <a:t>Use a voz ativa (sujeito + verbo + objeto)</a:t>
            </a:r>
          </a:p>
          <a:p>
            <a:pPr lvl="1"/>
            <a:r>
              <a:rPr lang="pt-BR" dirty="0"/>
              <a:t>Escreva com verbos: use verbos fortes, evite transformar verbos em substantivos. Não se perca do verbo verbo principal!</a:t>
            </a:r>
          </a:p>
          <a:p>
            <a:pPr lvl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374993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Dois aspectos do uso de álcool estão relacionados a lesões cerebrais: como fator associado ao risco de lesão, como colisão de veículos motorizados, e como fator de diagnóstico, recuperação ou sobrevivência de TCE após lesão.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Dois aspectos do uso de álcool estão relacionados a lesões cerebrais: sua associação com risco de lesão, como colisão de veículo motorizado, sua associação com a recuperação ou sobrevivência após a lesão TCE.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6658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Em um projeto, temos um nutricionista, um psicólogo, estatísticos, um especialista em informática e nutricionistas: toda uma gama de especialidades. 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Em um projeto, temos toda uma gama de especialidades: nutricionista, psicólogo, estatísticos, especialista em informática e nutricionistas.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8770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10E522-4DF0-E84A-89D9-BF33DB8B2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traços</a:t>
            </a:r>
            <a:r>
              <a:rPr lang="en-US" dirty="0"/>
              <a:t>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AC1F84-9D10-2C4F-80D2-034D40872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Appositional phrases. Because the positions of phrases in a sentence imply relationships, you can eliminate words that connect and coordinate parts of the sentence.</a:t>
            </a:r>
          </a:p>
          <a:p>
            <a:endParaRPr lang="en-US" dirty="0"/>
          </a:p>
          <a:p>
            <a:r>
              <a:rPr lang="en-US" dirty="0"/>
              <a:t> Before: Counterfactual thoughts, which are defined as thoughts about events that did not occur, demonstrate the intersection of cognition and emotion. </a:t>
            </a:r>
          </a:p>
          <a:p>
            <a:r>
              <a:rPr lang="en-US" dirty="0"/>
              <a:t>After: Counterfactual thoughts, defined as thoughts about events that did not occur, demonstrate the intersection of cognition and emotion. </a:t>
            </a:r>
          </a:p>
          <a:p>
            <a:r>
              <a:rPr lang="en-US" dirty="0"/>
              <a:t>Better: Counterfactual thoughts—thoughts about events that did not occur—demonstrate the intersection of cognition and emotion.</a:t>
            </a:r>
          </a:p>
          <a:p>
            <a:endParaRPr lang="en-US" dirty="0"/>
          </a:p>
          <a:p>
            <a:r>
              <a:rPr lang="en-US" dirty="0"/>
              <a:t>Silvia, Paul J.. How to Write a Lot: A Practical Guide to Productive Academic Writing . American Psychological Association. </a:t>
            </a:r>
            <a:r>
              <a:rPr lang="en-US" dirty="0" err="1"/>
              <a:t>Edição</a:t>
            </a:r>
            <a:r>
              <a:rPr lang="en-US" dirty="0"/>
              <a:t> do Kindle.</a:t>
            </a:r>
          </a:p>
        </p:txBody>
      </p:sp>
    </p:spTree>
    <p:extLst>
      <p:ext uri="{BB962C8B-B14F-4D97-AF65-F5344CB8AC3E}">
        <p14:creationId xmlns:p14="http://schemas.microsoft.com/office/powerpoint/2010/main" val="1170298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61F09D9-3C54-D549-A6CF-A7BEF6323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509" y="779467"/>
            <a:ext cx="10053782" cy="680226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0D8D52A-7D6A-9243-A417-FC13F67B7DD8}"/>
              </a:ext>
            </a:extLst>
          </p:cNvPr>
          <p:cNvSpPr/>
          <p:nvPr/>
        </p:nvSpPr>
        <p:spPr>
          <a:xfrm>
            <a:off x="1475509" y="7999274"/>
            <a:ext cx="96960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Soto, C. J., Napolitano, C. M., &amp; Roberts, B. W. (in press). Taking skills seriously: Toward an</a:t>
            </a:r>
          </a:p>
          <a:p>
            <a:r>
              <a:rPr lang="en-US" dirty="0"/>
              <a:t> integrative model and agenda for social, emotional, and behavioral skills. Current</a:t>
            </a:r>
          </a:p>
          <a:p>
            <a:r>
              <a:rPr lang="en-US" dirty="0"/>
              <a:t> Directions in Psychological Science.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1023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798" cy="97526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B5F89E-6F14-E042-A5E9-912E992E4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864" y="1217678"/>
            <a:ext cx="4864622" cy="16043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5000"/>
              <a:t>Paralelismo das sentenças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540955"/>
            <a:ext cx="378875" cy="957809"/>
            <a:chOff x="0" y="823811"/>
            <a:chExt cx="355196" cy="6734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9424" y="2973253"/>
            <a:ext cx="4584192" cy="390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10848" y="0"/>
            <a:ext cx="1593952" cy="9753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4864" y="730813"/>
            <a:ext cx="6409990" cy="82980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A9D5846-B5B2-8942-8580-E4C06B688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6" r="4358" b="2"/>
          <a:stretch/>
        </p:blipFill>
        <p:spPr>
          <a:xfrm>
            <a:off x="6376307" y="1136856"/>
            <a:ext cx="5787104" cy="747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7039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5F89E-6F14-E042-A5E9-912E992E4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1"/>
            <a:ext cx="11216640" cy="991458"/>
          </a:xfrm>
        </p:spPr>
        <p:txBody>
          <a:bodyPr/>
          <a:lstStyle/>
          <a:p>
            <a:r>
              <a:rPr lang="en-US" dirty="0" err="1"/>
              <a:t>Paralelismo</a:t>
            </a:r>
            <a:r>
              <a:rPr lang="en-US" dirty="0"/>
              <a:t> das </a:t>
            </a:r>
            <a:r>
              <a:rPr lang="en-US" dirty="0" err="1"/>
              <a:t>sentenças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E9EC8E-B2DD-8341-9B64-8668F9894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906" y="3001617"/>
            <a:ext cx="11032877" cy="6232692"/>
          </a:xfrm>
        </p:spPr>
        <p:txBody>
          <a:bodyPr>
            <a:normAutofit/>
          </a:bodyPr>
          <a:lstStyle/>
          <a:p>
            <a:r>
              <a:rPr lang="en-US" dirty="0"/>
              <a:t>Pares de </a:t>
            </a:r>
            <a:r>
              <a:rPr lang="en-US" dirty="0" err="1"/>
              <a:t>sentenças</a:t>
            </a:r>
            <a:r>
              <a:rPr lang="en-US" dirty="0"/>
              <a:t> </a:t>
            </a:r>
            <a:r>
              <a:rPr lang="en-US" dirty="0" err="1"/>
              <a:t>unidas</a:t>
            </a:r>
            <a:r>
              <a:rPr lang="en-US" dirty="0"/>
              <a:t> com </a:t>
            </a:r>
            <a:r>
              <a:rPr lang="en-US" b="1" dirty="0"/>
              <a:t>e</a:t>
            </a:r>
            <a:r>
              <a:rPr lang="en-US" dirty="0"/>
              <a:t>, </a:t>
            </a:r>
            <a:r>
              <a:rPr lang="en-US" b="1" dirty="0" err="1"/>
              <a:t>ou</a:t>
            </a:r>
            <a:r>
              <a:rPr lang="en-US" dirty="0"/>
              <a:t> e </a:t>
            </a:r>
            <a:r>
              <a:rPr lang="en-US" b="1" dirty="0"/>
              <a:t>mas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ser </a:t>
            </a:r>
            <a:r>
              <a:rPr lang="en-US" dirty="0" err="1"/>
              <a:t>paralelas</a:t>
            </a:r>
            <a:endParaRPr lang="en-US" dirty="0"/>
          </a:p>
          <a:p>
            <a:r>
              <a:rPr lang="en-US" dirty="0" err="1"/>
              <a:t>Listas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ser </a:t>
            </a:r>
            <a:r>
              <a:rPr lang="en-US" dirty="0" err="1"/>
              <a:t>paralelas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31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5B6E-138A-3141-9FEE-0600600A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DFB93D-1308-AE43-A5B6-10D367F79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Esta pesquisa segue quatro fases distintas: (1) instrumentos de medição (2) medição de padrões (3) desenvolvimento de intervenções e (4) disseminação de intervenções bem-sucedidas para outros ambientes e instituições.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6923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A5C0C7-63FA-7444-A344-A7943DB9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Parágrafos</a:t>
            </a:r>
            <a:endParaRPr 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9BA5104-7158-DB40-A866-D460B5325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655465" y="2015984"/>
            <a:ext cx="3549073" cy="572163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8BE4A2D-C0B5-8643-AB0F-B073D2A98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963049" y="1853196"/>
            <a:ext cx="3549074" cy="604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587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755FB-45D4-544B-9DA5-39DBEFCBA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3520908"/>
            <a:ext cx="11216640" cy="188524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Veja</a:t>
            </a:r>
            <a:r>
              <a:rPr lang="en-US" dirty="0"/>
              <a:t> </a:t>
            </a:r>
            <a:r>
              <a:rPr lang="en-US" dirty="0" err="1"/>
              <a:t>edição</a:t>
            </a:r>
            <a:r>
              <a:rPr lang="en-US" dirty="0"/>
              <a:t> de </a:t>
            </a:r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r>
              <a:rPr lang="en-US" dirty="0">
                <a:hlinkClick r:id="rId2"/>
              </a:rPr>
              <a:t>t2_paragrahph_editing_ex.pdf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3742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FC1FD17-3C7B-7549-8A25-6620B466B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845" y="987287"/>
            <a:ext cx="6337300" cy="48768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D5C09BD-6643-6E47-AA56-573904E02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011" y="6518342"/>
            <a:ext cx="9482484" cy="195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36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desregulação da atividade fisiológica do </a:t>
            </a:r>
            <a:r>
              <a:rPr lang="pt-BR" dirty="0" err="1"/>
              <a:t>microRNA</a:t>
            </a:r>
            <a:r>
              <a:rPr lang="pt-BR" dirty="0"/>
              <a:t> (</a:t>
            </a:r>
            <a:r>
              <a:rPr lang="pt-BR" dirty="0" err="1"/>
              <a:t>miR</a:t>
            </a:r>
            <a:r>
              <a:rPr lang="pt-BR" dirty="0"/>
              <a:t>) demonstrou desempenhar um papel importante na iniciação e progressão do tumor, incluindo a </a:t>
            </a:r>
            <a:r>
              <a:rPr lang="pt-BR" dirty="0" err="1"/>
              <a:t>gliomagênese</a:t>
            </a:r>
            <a:r>
              <a:rPr lang="pt-BR" dirty="0"/>
              <a:t>. Portanto, as espécies moleculares que podem regular a atividade </a:t>
            </a:r>
            <a:r>
              <a:rPr lang="pt-BR" dirty="0" err="1"/>
              <a:t>miR</a:t>
            </a:r>
            <a:r>
              <a:rPr lang="pt-BR" dirty="0"/>
              <a:t> em seus </a:t>
            </a:r>
            <a:r>
              <a:rPr lang="pt-BR" dirty="0" err="1"/>
              <a:t>RNAs</a:t>
            </a:r>
            <a:r>
              <a:rPr lang="pt-BR" dirty="0"/>
              <a:t> alvo sem afetar a expressão de </a:t>
            </a:r>
            <a:r>
              <a:rPr lang="pt-BR" dirty="0" err="1"/>
              <a:t>miRs</a:t>
            </a:r>
            <a:r>
              <a:rPr lang="pt-BR" dirty="0"/>
              <a:t> maduros relevantes podem desempenhar papéis igualmente relevantes no câncer.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en-US" dirty="0" err="1"/>
              <a:t>Mudanças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expressão</a:t>
            </a:r>
            <a:r>
              <a:rPr lang="en-US" dirty="0"/>
              <a:t> de microRNA </a:t>
            </a:r>
            <a:r>
              <a:rPr lang="en-US" dirty="0" err="1"/>
              <a:t>desempenham</a:t>
            </a:r>
            <a:r>
              <a:rPr lang="en-US" dirty="0"/>
              <a:t> um </a:t>
            </a:r>
            <a:r>
              <a:rPr lang="en-US" dirty="0" err="1"/>
              <a:t>papel</a:t>
            </a:r>
            <a:r>
              <a:rPr lang="en-US" dirty="0"/>
              <a:t> no </a:t>
            </a:r>
            <a:r>
              <a:rPr lang="en-US" dirty="0" err="1"/>
              <a:t>câncer</a:t>
            </a:r>
            <a:r>
              <a:rPr lang="en-US" dirty="0"/>
              <a:t>, </a:t>
            </a:r>
            <a:r>
              <a:rPr lang="en-US" dirty="0" err="1"/>
              <a:t>incluindo</a:t>
            </a:r>
            <a:r>
              <a:rPr lang="en-US" dirty="0"/>
              <a:t> glioma. </a:t>
            </a:r>
            <a:r>
              <a:rPr lang="en-US" dirty="0" err="1"/>
              <a:t>Portanto</a:t>
            </a:r>
            <a:r>
              <a:rPr lang="en-US" dirty="0"/>
              <a:t>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eventos</a:t>
            </a:r>
            <a:r>
              <a:rPr lang="en-US" dirty="0"/>
              <a:t> que </a:t>
            </a:r>
            <a:r>
              <a:rPr lang="en-US" dirty="0" err="1"/>
              <a:t>interrompem</a:t>
            </a:r>
            <a:r>
              <a:rPr lang="en-US" dirty="0"/>
              <a:t> a </a:t>
            </a:r>
            <a:r>
              <a:rPr lang="en-US" dirty="0" err="1"/>
              <a:t>ligação</a:t>
            </a:r>
            <a:r>
              <a:rPr lang="en-US" dirty="0"/>
              <a:t> dos microRNAs </a:t>
            </a:r>
            <a:r>
              <a:rPr lang="en-US" dirty="0" err="1"/>
              <a:t>aos</a:t>
            </a:r>
            <a:r>
              <a:rPr lang="en-US" dirty="0"/>
              <a:t> </a:t>
            </a:r>
            <a:r>
              <a:rPr lang="en-US" dirty="0" err="1"/>
              <a:t>seus</a:t>
            </a:r>
            <a:r>
              <a:rPr lang="en-US" dirty="0"/>
              <a:t> RNAs </a:t>
            </a:r>
            <a:r>
              <a:rPr lang="en-US" dirty="0" err="1"/>
              <a:t>alvo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promover</a:t>
            </a:r>
            <a:r>
              <a:rPr lang="en-US" dirty="0"/>
              <a:t> o </a:t>
            </a:r>
            <a:r>
              <a:rPr lang="en-US" dirty="0" err="1"/>
              <a:t>câncer</a:t>
            </a:r>
            <a:r>
              <a:rPr lang="en-US" dirty="0"/>
              <a:t>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329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8376A3A-D8DA-7E43-8017-F7637117F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708" y="639440"/>
            <a:ext cx="7869383" cy="8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90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525099A-2870-A241-A3E3-2988A511C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931" y="915153"/>
            <a:ext cx="8246936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622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6D18F6E-3C50-3643-9201-8BD552172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522" y="915153"/>
            <a:ext cx="7553755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9089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BF46E1-85FB-5D4B-A5BC-B648DDCBB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Sumário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0A6EFB-C606-0B4A-BAD2-DF50A96A7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2596444"/>
            <a:ext cx="11064838" cy="3714709"/>
          </a:xfrm>
        </p:spPr>
        <p:txBody>
          <a:bodyPr/>
          <a:lstStyle/>
          <a:p>
            <a:pPr lvl="1"/>
            <a:r>
              <a:rPr lang="pt-BR" dirty="0"/>
              <a:t>Corte palavras e frases desnecessárias</a:t>
            </a:r>
          </a:p>
          <a:p>
            <a:pPr lvl="1"/>
            <a:r>
              <a:rPr lang="pt-BR" dirty="0"/>
              <a:t>Use a voz ativa (sujeito + verbo + objeto)</a:t>
            </a:r>
          </a:p>
          <a:p>
            <a:pPr lvl="1"/>
            <a:r>
              <a:rPr lang="pt-BR" dirty="0"/>
              <a:t>Escolha de verbos mais adequados</a:t>
            </a:r>
          </a:p>
          <a:p>
            <a:pPr lvl="1"/>
            <a:r>
              <a:rPr lang="pt-BR" dirty="0"/>
              <a:t>Evite transformar verbos em substantivos. </a:t>
            </a:r>
          </a:p>
          <a:p>
            <a:pPr lvl="1"/>
            <a:r>
              <a:rPr lang="pt-BR" dirty="0"/>
              <a:t>Deixe sujeito/verbo/predicado próximos!</a:t>
            </a:r>
          </a:p>
          <a:p>
            <a:pPr lvl="1"/>
            <a:r>
              <a:rPr lang="pt-BR" dirty="0"/>
              <a:t>Uso correto de pontuação </a:t>
            </a:r>
          </a:p>
          <a:p>
            <a:pPr lvl="1"/>
            <a:r>
              <a:rPr lang="pt-BR" dirty="0"/>
              <a:t>Organização lógica de </a:t>
            </a:r>
            <a:r>
              <a:rPr lang="pt-BR" dirty="0" err="1"/>
              <a:t>idéias</a:t>
            </a:r>
            <a:r>
              <a:rPr lang="pt-BR" dirty="0"/>
              <a:t> em parágrafos (mapa conceitual)</a:t>
            </a:r>
          </a:p>
          <a:p>
            <a:pPr lvl="1"/>
            <a:r>
              <a:rPr lang="pt-BR" dirty="0"/>
              <a:t>Uso de conectivos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7515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1F186720-B7B3-A74B-BF7E-5DA16966CA96}"/>
              </a:ext>
            </a:extLst>
          </p:cNvPr>
          <p:cNvSpPr/>
          <p:nvPr/>
        </p:nvSpPr>
        <p:spPr>
          <a:xfrm>
            <a:off x="1270598" y="5199926"/>
            <a:ext cx="10022541" cy="2077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0385" marR="898525" algn="just"/>
            <a:r>
              <a:rPr lang="pt-BR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O morcego emite pulsos de curta duração de ondas ultrassônicas, os quais voltam na forma de ecos após atingirem objetos no ambiente, trazendo informações a respeito das suas dimensões, suas localizações e dos seus possíveis movimentos. Isso se dá em razão da sensibilidade do morcego em detectar o tempo gasto para os ecos voltarem, bem como das pequenas variações nas frequências e nas intensidades dos pulsos ultrassônicos.</a:t>
            </a:r>
            <a:r>
              <a:rPr lang="pt-BR" sz="105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 </a:t>
            </a:r>
          </a:p>
          <a:p>
            <a:pPr marL="540385" marR="898525" algn="just"/>
            <a:endParaRPr lang="pt-BR" sz="1050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540385" marR="898525" algn="just"/>
            <a:endParaRPr lang="pt-BR" sz="1050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540385" marR="898525" algn="just"/>
            <a:endParaRPr lang="pt-BR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ECEA04-60D9-DA46-B6DD-B2C25F7A48F8}"/>
              </a:ext>
            </a:extLst>
          </p:cNvPr>
          <p:cNvSpPr txBox="1">
            <a:spLocks/>
          </p:cNvSpPr>
          <p:nvPr/>
        </p:nvSpPr>
        <p:spPr>
          <a:xfrm>
            <a:off x="1270598" y="1666871"/>
            <a:ext cx="10957261" cy="3209929"/>
          </a:xfrm>
          <a:prstGeom prst="rect">
            <a:avLst/>
          </a:prstGeom>
        </p:spPr>
        <p:txBody>
          <a:bodyPr/>
          <a:lstStyle>
            <a:lvl1pPr marL="243848" indent="-243848" algn="l" defTabSz="975390" rtl="0" eaLnBrk="1" latinLnBrk="0" hangingPunct="1">
              <a:lnSpc>
                <a:spcPct val="90000"/>
              </a:lnSpc>
              <a:spcBef>
                <a:spcPts val="1067"/>
              </a:spcBef>
              <a:buFont typeface="Arial" panose="020B0604020202020204" pitchFamily="34" charset="0"/>
              <a:buChar char="•"/>
              <a:defRPr sz="29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4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38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693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62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8232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7001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71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45410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pt-BR" sz="2000" dirty="0"/>
              <a:t>Corte palavras e frases desnecessárias</a:t>
            </a:r>
          </a:p>
          <a:p>
            <a:pPr lvl="1"/>
            <a:r>
              <a:rPr lang="pt-BR" sz="2000" dirty="0"/>
              <a:t>Use a voz ativa (sujeito + verbo + objeto)</a:t>
            </a:r>
          </a:p>
          <a:p>
            <a:pPr lvl="1"/>
            <a:r>
              <a:rPr lang="pt-BR" sz="2000" dirty="0"/>
              <a:t>Escolha de verbos mais adequados</a:t>
            </a:r>
          </a:p>
          <a:p>
            <a:pPr lvl="1"/>
            <a:r>
              <a:rPr lang="pt-BR" sz="2000" dirty="0"/>
              <a:t>Evite transformar verbos em substantivos. </a:t>
            </a:r>
          </a:p>
          <a:p>
            <a:pPr lvl="1"/>
            <a:r>
              <a:rPr lang="pt-BR" sz="2000" dirty="0"/>
              <a:t>Deixe sujeito/verbo/predicado próximos!</a:t>
            </a:r>
          </a:p>
          <a:p>
            <a:pPr lvl="1"/>
            <a:r>
              <a:rPr lang="pt-BR" sz="2000" dirty="0"/>
              <a:t>Uso correto de pontuação </a:t>
            </a:r>
          </a:p>
          <a:p>
            <a:pPr lvl="1"/>
            <a:r>
              <a:rPr lang="pt-BR" sz="2000" dirty="0"/>
              <a:t>Organização lógica de </a:t>
            </a:r>
            <a:r>
              <a:rPr lang="pt-BR" sz="2000" dirty="0" err="1"/>
              <a:t>idéias</a:t>
            </a:r>
            <a:r>
              <a:rPr lang="pt-BR" sz="2000" dirty="0"/>
              <a:t> em parágrafos (mapa conceitual)</a:t>
            </a:r>
          </a:p>
          <a:p>
            <a:pPr lvl="1"/>
            <a:r>
              <a:rPr lang="pt-BR" sz="2000" dirty="0"/>
              <a:t>Uso de conectivos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540655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ECF658-A8DE-9249-97A5-042F56F8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Síntese</a:t>
            </a:r>
            <a:endParaRPr 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9E689B2-9FFC-8046-9C45-5146996AE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" y="2404535"/>
            <a:ext cx="10389360" cy="615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236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03A13-56BC-D047-A972-8123BF2C5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118D01-2B07-AF4C-A477-E1D25A4A0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editors</a:t>
            </a:r>
            <a:r>
              <a:rPr lang="pt-BR" dirty="0"/>
              <a:t> </a:t>
            </a:r>
            <a:r>
              <a:rPr lang="pt-BR" dirty="0" err="1"/>
              <a:t>want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make</a:t>
            </a:r>
            <a:r>
              <a:rPr lang="pt-BR" dirty="0"/>
              <a:t> </a:t>
            </a:r>
            <a:r>
              <a:rPr lang="pt-BR" dirty="0" err="1"/>
              <a:t>sure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significant</a:t>
            </a:r>
            <a:r>
              <a:rPr lang="pt-BR" dirty="0"/>
              <a:t>, </a:t>
            </a:r>
          </a:p>
          <a:p>
            <a:r>
              <a:rPr lang="pt-BR" dirty="0"/>
              <a:t>The </a:t>
            </a:r>
            <a:r>
              <a:rPr lang="pt-BR" dirty="0" err="1"/>
              <a:t>reviewers</a:t>
            </a:r>
            <a:r>
              <a:rPr lang="pt-BR" dirty="0"/>
              <a:t> </a:t>
            </a:r>
            <a:r>
              <a:rPr lang="pt-BR" dirty="0" err="1"/>
              <a:t>want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determine </a:t>
            </a:r>
            <a:r>
              <a:rPr lang="pt-BR" dirty="0" err="1"/>
              <a:t>whether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conclusions</a:t>
            </a:r>
            <a:r>
              <a:rPr lang="pt-BR" dirty="0"/>
              <a:t> are </a:t>
            </a:r>
            <a:r>
              <a:rPr lang="pt-BR" dirty="0" err="1"/>
              <a:t>justified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wants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quickly</a:t>
            </a:r>
            <a:r>
              <a:rPr lang="pt-BR" dirty="0"/>
              <a:t> </a:t>
            </a:r>
            <a:r>
              <a:rPr lang="pt-BR" dirty="0" err="1"/>
              <a:t>understand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conceptual </a:t>
            </a:r>
            <a:r>
              <a:rPr lang="pt-BR" dirty="0" err="1"/>
              <a:t>conclusions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before</a:t>
            </a:r>
            <a:r>
              <a:rPr lang="pt-BR" dirty="0"/>
              <a:t> </a:t>
            </a:r>
            <a:r>
              <a:rPr lang="pt-BR" dirty="0" err="1"/>
              <a:t>deciding</a:t>
            </a:r>
            <a:r>
              <a:rPr lang="pt-BR" dirty="0"/>
              <a:t> </a:t>
            </a:r>
            <a:r>
              <a:rPr lang="pt-BR" dirty="0" err="1"/>
              <a:t>whether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dig</a:t>
            </a:r>
            <a:r>
              <a:rPr lang="pt-BR" dirty="0"/>
              <a:t> </a:t>
            </a:r>
            <a:r>
              <a:rPr lang="pt-BR" dirty="0" err="1"/>
              <a:t>into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details</a:t>
            </a:r>
            <a:r>
              <a:rPr lang="pt-BR" dirty="0"/>
              <a:t>, </a:t>
            </a:r>
          </a:p>
          <a:p>
            <a:r>
              <a:rPr lang="pt-BR" dirty="0"/>
              <a:t>The </a:t>
            </a:r>
            <a:r>
              <a:rPr lang="pt-BR" dirty="0" err="1"/>
              <a:t>writer</a:t>
            </a:r>
            <a:r>
              <a:rPr lang="pt-BR" dirty="0"/>
              <a:t> </a:t>
            </a:r>
            <a:r>
              <a:rPr lang="pt-BR" dirty="0" err="1"/>
              <a:t>wants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convey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important</a:t>
            </a:r>
            <a:r>
              <a:rPr lang="pt-BR" dirty="0"/>
              <a:t> </a:t>
            </a:r>
            <a:r>
              <a:rPr lang="pt-BR" dirty="0" err="1"/>
              <a:t>contributions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broadest</a:t>
            </a:r>
            <a:r>
              <a:rPr lang="pt-BR" dirty="0"/>
              <a:t> </a:t>
            </a:r>
            <a:r>
              <a:rPr lang="pt-BR" dirty="0" err="1"/>
              <a:t>audience</a:t>
            </a:r>
            <a:r>
              <a:rPr lang="pt-BR" dirty="0"/>
              <a:t> </a:t>
            </a:r>
            <a:r>
              <a:rPr lang="pt-BR" dirty="0" err="1"/>
              <a:t>possible</a:t>
            </a:r>
            <a:r>
              <a:rPr lang="pt-BR" dirty="0"/>
              <a:t> </a:t>
            </a:r>
            <a:r>
              <a:rPr lang="pt-BR" dirty="0" err="1"/>
              <a:t>while</a:t>
            </a:r>
            <a:r>
              <a:rPr lang="pt-BR" dirty="0"/>
              <a:t> </a:t>
            </a:r>
            <a:r>
              <a:rPr lang="pt-BR" dirty="0" err="1"/>
              <a:t>convincing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specialist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findings</a:t>
            </a:r>
            <a:r>
              <a:rPr lang="pt-BR" dirty="0"/>
              <a:t> are </a:t>
            </a:r>
            <a:r>
              <a:rPr lang="pt-BR" dirty="0" err="1"/>
              <a:t>credible</a:t>
            </a:r>
            <a:r>
              <a:rPr lang="pt-BR" dirty="0"/>
              <a:t>. </a:t>
            </a:r>
          </a:p>
          <a:p>
            <a:endParaRPr lang="en-US" dirty="0"/>
          </a:p>
          <a:p>
            <a:endParaRPr lang="en-US" dirty="0"/>
          </a:p>
          <a:p>
            <a:r>
              <a:rPr lang="pt-BR" dirty="0"/>
              <a:t>The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gives</a:t>
            </a:r>
            <a:r>
              <a:rPr lang="pt-BR" dirty="0"/>
              <a:t> </a:t>
            </a:r>
            <a:r>
              <a:rPr lang="pt-BR" dirty="0" err="1"/>
              <a:t>significance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work</a:t>
            </a:r>
            <a:r>
              <a:rPr lang="pt-BR" dirty="0"/>
              <a:t> </a:t>
            </a:r>
            <a:r>
              <a:rPr lang="pt-BR" dirty="0" err="1"/>
              <a:t>has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supported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data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a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gives</a:t>
            </a:r>
            <a:r>
              <a:rPr lang="pt-BR" dirty="0"/>
              <a:t> it </a:t>
            </a:r>
            <a:r>
              <a:rPr lang="pt-BR" dirty="0" err="1"/>
              <a:t>credibility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913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ECDB4-7176-2B4E-BEFD-63BEDAF26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1: Focus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a central </a:t>
            </a:r>
            <a:r>
              <a:rPr lang="pt-BR" dirty="0" err="1"/>
              <a:t>contribution</a:t>
            </a:r>
            <a:r>
              <a:rPr lang="pt-BR" dirty="0"/>
              <a:t>,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communicate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title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A9684C-4270-D84F-8619-9A619914A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Your</a:t>
            </a:r>
            <a:r>
              <a:rPr lang="pt-BR" dirty="0"/>
              <a:t> communication </a:t>
            </a:r>
            <a:r>
              <a:rPr lang="pt-BR" dirty="0" err="1"/>
              <a:t>efforts</a:t>
            </a:r>
            <a:r>
              <a:rPr lang="pt-BR" dirty="0"/>
              <a:t> are </a:t>
            </a:r>
            <a:r>
              <a:rPr lang="pt-BR" dirty="0" err="1"/>
              <a:t>successful</a:t>
            </a:r>
            <a:r>
              <a:rPr lang="pt-BR" dirty="0"/>
              <a:t> 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readers</a:t>
            </a:r>
            <a:r>
              <a:rPr lang="pt-BR" dirty="0"/>
              <a:t> </a:t>
            </a:r>
            <a:r>
              <a:rPr lang="pt-BR" dirty="0" err="1"/>
              <a:t>can</a:t>
            </a:r>
            <a:r>
              <a:rPr lang="pt-BR" dirty="0"/>
              <a:t> still </a:t>
            </a:r>
            <a:r>
              <a:rPr lang="pt-BR" dirty="0" err="1"/>
              <a:t>describe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 </a:t>
            </a:r>
            <a:r>
              <a:rPr lang="pt-BR" dirty="0" err="1"/>
              <a:t>contribution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their</a:t>
            </a:r>
            <a:r>
              <a:rPr lang="pt-BR" dirty="0"/>
              <a:t> </a:t>
            </a:r>
            <a:r>
              <a:rPr lang="pt-BR" dirty="0" err="1"/>
              <a:t>colleagues</a:t>
            </a:r>
            <a:r>
              <a:rPr lang="pt-BR" dirty="0"/>
              <a:t> a </a:t>
            </a:r>
            <a:r>
              <a:rPr lang="pt-BR" dirty="0" err="1"/>
              <a:t>year</a:t>
            </a:r>
            <a:r>
              <a:rPr lang="pt-BR" dirty="0"/>
              <a:t> </a:t>
            </a:r>
            <a:r>
              <a:rPr lang="pt-BR" dirty="0" err="1"/>
              <a:t>after</a:t>
            </a:r>
            <a:r>
              <a:rPr lang="pt-BR" dirty="0"/>
              <a:t> </a:t>
            </a:r>
            <a:r>
              <a:rPr lang="pt-BR" dirty="0" err="1"/>
              <a:t>reading</a:t>
            </a:r>
            <a:r>
              <a:rPr lang="pt-BR" dirty="0"/>
              <a:t> it. </a:t>
            </a:r>
          </a:p>
          <a:p>
            <a:r>
              <a:rPr lang="pt-BR" dirty="0"/>
              <a:t>Focus </a:t>
            </a:r>
            <a:r>
              <a:rPr lang="pt-BR" dirty="0" err="1"/>
              <a:t>on</a:t>
            </a:r>
            <a:r>
              <a:rPr lang="pt-BR" dirty="0"/>
              <a:t> a single </a:t>
            </a:r>
            <a:r>
              <a:rPr lang="pt-BR" dirty="0" err="1"/>
              <a:t>message</a:t>
            </a:r>
            <a:r>
              <a:rPr lang="pt-BR" dirty="0"/>
              <a:t>; </a:t>
            </a:r>
            <a:r>
              <a:rPr lang="pt-BR" dirty="0" err="1"/>
              <a:t>papers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simultaneously</a:t>
            </a:r>
            <a:r>
              <a:rPr lang="pt-BR" dirty="0"/>
              <a:t> </a:t>
            </a:r>
            <a:r>
              <a:rPr lang="pt-BR" dirty="0" err="1"/>
              <a:t>focus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multiple</a:t>
            </a:r>
            <a:r>
              <a:rPr lang="pt-BR" dirty="0"/>
              <a:t> </a:t>
            </a:r>
            <a:r>
              <a:rPr lang="pt-BR" dirty="0" err="1"/>
              <a:t>contri</a:t>
            </a:r>
            <a:r>
              <a:rPr lang="pt-BR" dirty="0"/>
              <a:t>- </a:t>
            </a:r>
            <a:r>
              <a:rPr lang="pt-BR" dirty="0" err="1"/>
              <a:t>butions</a:t>
            </a:r>
            <a:r>
              <a:rPr lang="pt-BR" dirty="0"/>
              <a:t> </a:t>
            </a:r>
            <a:r>
              <a:rPr lang="pt-BR" dirty="0" err="1"/>
              <a:t>tend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less</a:t>
            </a:r>
            <a:r>
              <a:rPr lang="pt-BR" dirty="0"/>
              <a:t> </a:t>
            </a:r>
            <a:r>
              <a:rPr lang="pt-BR" dirty="0" err="1"/>
              <a:t>convincing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are </a:t>
            </a:r>
            <a:r>
              <a:rPr lang="pt-BR" dirty="0" err="1"/>
              <a:t>therefore</a:t>
            </a:r>
            <a:r>
              <a:rPr lang="pt-BR" dirty="0"/>
              <a:t> </a:t>
            </a:r>
            <a:r>
              <a:rPr lang="pt-BR" dirty="0" err="1"/>
              <a:t>less</a:t>
            </a:r>
            <a:r>
              <a:rPr lang="pt-BR" dirty="0"/>
              <a:t> </a:t>
            </a:r>
            <a:r>
              <a:rPr lang="pt-BR" dirty="0" err="1"/>
              <a:t>memorable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ultimate</a:t>
            </a:r>
            <a:r>
              <a:rPr lang="pt-BR" dirty="0"/>
              <a:t> </a:t>
            </a:r>
            <a:r>
              <a:rPr lang="pt-BR" dirty="0" err="1"/>
              <a:t>refinement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paper’s</a:t>
            </a:r>
            <a:r>
              <a:rPr lang="pt-BR" dirty="0"/>
              <a:t> </a:t>
            </a:r>
            <a:r>
              <a:rPr lang="pt-BR" dirty="0" err="1"/>
              <a:t>contribution</a:t>
            </a:r>
            <a:r>
              <a:rPr lang="pt-BR" dirty="0"/>
              <a:t>. </a:t>
            </a:r>
            <a:r>
              <a:rPr lang="pt-BR" dirty="0" err="1"/>
              <a:t>T</a:t>
            </a:r>
            <a:r>
              <a:rPr lang="pt-BR" dirty="0"/>
              <a:t> </a:t>
            </a:r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20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794926-505B-B141-BAC9-01727C539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Rule</a:t>
            </a:r>
            <a:r>
              <a:rPr lang="pt-BR" dirty="0"/>
              <a:t> 2: Write for </a:t>
            </a:r>
            <a:r>
              <a:rPr lang="pt-BR" dirty="0" err="1"/>
              <a:t>flesh-and-blood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beings</a:t>
            </a:r>
            <a:r>
              <a:rPr lang="pt-BR" dirty="0"/>
              <a:t> </a:t>
            </a:r>
            <a:r>
              <a:rPr lang="pt-BR" dirty="0" err="1"/>
              <a:t>who</a:t>
            </a:r>
            <a:r>
              <a:rPr lang="pt-BR" dirty="0"/>
              <a:t> do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know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work</a:t>
            </a:r>
            <a:r>
              <a:rPr lang="pt-BR" dirty="0"/>
              <a:t> 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AF4F3B-FD02-0F4E-9A93-469992D4F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Because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are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world’s</a:t>
            </a:r>
            <a:r>
              <a:rPr lang="pt-BR" dirty="0"/>
              <a:t> </a:t>
            </a:r>
            <a:r>
              <a:rPr lang="pt-BR" dirty="0" err="1"/>
              <a:t>leading</a:t>
            </a:r>
            <a:r>
              <a:rPr lang="pt-BR" dirty="0"/>
              <a:t> expert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exactly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are </a:t>
            </a:r>
            <a:r>
              <a:rPr lang="pt-BR" dirty="0" err="1"/>
              <a:t>doing</a:t>
            </a:r>
            <a:r>
              <a:rPr lang="pt-BR" dirty="0"/>
              <a:t>, </a:t>
            </a:r>
            <a:r>
              <a:rPr lang="pt-BR" dirty="0" err="1"/>
              <a:t>you</a:t>
            </a:r>
            <a:r>
              <a:rPr lang="pt-BR" dirty="0"/>
              <a:t> are </a:t>
            </a:r>
            <a:r>
              <a:rPr lang="pt-BR" dirty="0" err="1"/>
              <a:t>also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world’s</a:t>
            </a:r>
            <a:r>
              <a:rPr lang="pt-BR" dirty="0"/>
              <a:t> </a:t>
            </a:r>
            <a:r>
              <a:rPr lang="pt-BR" dirty="0" err="1"/>
              <a:t>least</a:t>
            </a:r>
            <a:r>
              <a:rPr lang="pt-BR" dirty="0"/>
              <a:t> </a:t>
            </a:r>
            <a:r>
              <a:rPr lang="pt-BR" dirty="0" err="1"/>
              <a:t>qualified</a:t>
            </a:r>
            <a:r>
              <a:rPr lang="pt-BR" dirty="0"/>
              <a:t> </a:t>
            </a:r>
            <a:r>
              <a:rPr lang="pt-BR" dirty="0" err="1"/>
              <a:t>person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judge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writing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perspective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naïve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3726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E9AF2-E51B-7041-960B-E5CD1C4B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3: Stick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context-content-conclusion</a:t>
            </a:r>
            <a:r>
              <a:rPr lang="pt-BR" dirty="0"/>
              <a:t> (C-C-C) </a:t>
            </a:r>
            <a:r>
              <a:rPr lang="pt-BR" dirty="0" err="1"/>
              <a:t>scheme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20674D-4AA3-FB4E-9B7E-A8632ED40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Impatient vs patient reader</a:t>
            </a:r>
          </a:p>
          <a:p>
            <a:endParaRPr lang="en-US" dirty="0"/>
          </a:p>
          <a:p>
            <a:r>
              <a:rPr lang="pt-BR" dirty="0"/>
              <a:t>The C-C-C </a:t>
            </a:r>
            <a:r>
              <a:rPr lang="pt-BR" dirty="0" err="1"/>
              <a:t>scheme</a:t>
            </a:r>
            <a:r>
              <a:rPr lang="pt-BR" dirty="0"/>
              <a:t> defines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structure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multiple</a:t>
            </a:r>
            <a:r>
              <a:rPr lang="pt-BR" dirty="0"/>
              <a:t> </a:t>
            </a:r>
            <a:r>
              <a:rPr lang="pt-BR" dirty="0" err="1"/>
              <a:t>scales</a:t>
            </a:r>
            <a:r>
              <a:rPr lang="pt-BR" dirty="0"/>
              <a:t>. At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whole</a:t>
            </a:r>
            <a:r>
              <a:rPr lang="pt-BR" dirty="0"/>
              <a:t>-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scale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 sets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are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content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discussion</a:t>
            </a:r>
            <a:r>
              <a:rPr lang="pt-BR" dirty="0"/>
              <a:t> </a:t>
            </a:r>
            <a:r>
              <a:rPr lang="pt-BR" dirty="0" err="1"/>
              <a:t>brings</a:t>
            </a:r>
            <a:r>
              <a:rPr lang="pt-BR" dirty="0"/>
              <a:t> home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. </a:t>
            </a:r>
            <a:r>
              <a:rPr lang="pt-BR" dirty="0" err="1"/>
              <a:t>Applying</a:t>
            </a:r>
            <a:r>
              <a:rPr lang="pt-BR" dirty="0"/>
              <a:t> C-C-C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scale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defines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topic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body</a:t>
            </a:r>
            <a:r>
              <a:rPr lang="pt-BR" dirty="0"/>
              <a:t> hosts </a:t>
            </a:r>
            <a:r>
              <a:rPr lang="pt-BR" dirty="0" err="1"/>
              <a:t>the</a:t>
            </a:r>
            <a:r>
              <a:rPr lang="pt-BR" dirty="0"/>
              <a:t> novel </a:t>
            </a:r>
            <a:r>
              <a:rPr lang="pt-BR" dirty="0" err="1"/>
              <a:t>content</a:t>
            </a:r>
            <a:r>
              <a:rPr lang="pt-BR" dirty="0"/>
              <a:t> </a:t>
            </a:r>
            <a:r>
              <a:rPr lang="pt-BR" dirty="0" err="1"/>
              <a:t>put</a:t>
            </a:r>
            <a:r>
              <a:rPr lang="pt-BR" dirty="0"/>
              <a:t> </a:t>
            </a:r>
            <a:r>
              <a:rPr lang="pt-BR" dirty="0" err="1"/>
              <a:t>forth</a:t>
            </a:r>
            <a:r>
              <a:rPr lang="pt-BR" dirty="0"/>
              <a:t> for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reader’s</a:t>
            </a:r>
            <a:r>
              <a:rPr lang="pt-BR" dirty="0"/>
              <a:t> </a:t>
            </a:r>
            <a:r>
              <a:rPr lang="pt-BR" dirty="0" err="1"/>
              <a:t>consideration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last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provides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remembered</a:t>
            </a:r>
            <a:r>
              <a:rPr lang="pt-BR" dirty="0"/>
              <a:t>. </a:t>
            </a:r>
          </a:p>
          <a:p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structure</a:t>
            </a:r>
            <a:r>
              <a:rPr lang="pt-BR" dirty="0"/>
              <a:t> </a:t>
            </a:r>
            <a:r>
              <a:rPr lang="pt-BR" dirty="0" err="1"/>
              <a:t>reduces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chance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wonder</a:t>
            </a:r>
            <a:r>
              <a:rPr lang="pt-BR" dirty="0"/>
              <a:t> “</a:t>
            </a:r>
            <a:r>
              <a:rPr lang="pt-BR" dirty="0" err="1"/>
              <a:t>Why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I</a:t>
            </a:r>
            <a:r>
              <a:rPr lang="pt-BR" dirty="0"/>
              <a:t> </a:t>
            </a:r>
            <a:r>
              <a:rPr lang="pt-BR" dirty="0" err="1"/>
              <a:t>told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?” (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missing</a:t>
            </a:r>
            <a:r>
              <a:rPr lang="pt-BR" dirty="0"/>
              <a:t>) </a:t>
            </a:r>
            <a:r>
              <a:rPr lang="pt-BR" dirty="0" err="1"/>
              <a:t>or</a:t>
            </a:r>
            <a:r>
              <a:rPr lang="pt-BR" dirty="0"/>
              <a:t> “</a:t>
            </a:r>
            <a:r>
              <a:rPr lang="pt-BR" dirty="0" err="1"/>
              <a:t>So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?” (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missing</a:t>
            </a:r>
            <a:r>
              <a:rPr lang="pt-BR" dirty="0"/>
              <a:t>). </a:t>
            </a:r>
          </a:p>
          <a:p>
            <a:endParaRPr lang="pt-BR" dirty="0"/>
          </a:p>
          <a:p>
            <a:r>
              <a:rPr lang="pt-BR" dirty="0" err="1"/>
              <a:t>But</a:t>
            </a:r>
            <a:r>
              <a:rPr lang="pt-BR" dirty="0"/>
              <a:t> for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readers</a:t>
            </a:r>
            <a:r>
              <a:rPr lang="pt-BR" dirty="0"/>
              <a:t>, </a:t>
            </a:r>
            <a:r>
              <a:rPr lang="pt-BR" dirty="0" err="1"/>
              <a:t>most</a:t>
            </a:r>
            <a:r>
              <a:rPr lang="pt-BR" dirty="0"/>
              <a:t> </a:t>
            </a:r>
            <a:r>
              <a:rPr lang="pt-BR" dirty="0" err="1"/>
              <a:t>details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activi</a:t>
            </a:r>
            <a:r>
              <a:rPr lang="pt-BR" dirty="0"/>
              <a:t>- </a:t>
            </a:r>
            <a:r>
              <a:rPr lang="pt-BR" dirty="0" err="1"/>
              <a:t>ties</a:t>
            </a:r>
            <a:r>
              <a:rPr lang="pt-BR" dirty="0"/>
              <a:t> are </a:t>
            </a:r>
            <a:r>
              <a:rPr lang="pt-BR" dirty="0" err="1"/>
              <a:t>extraneous</a:t>
            </a:r>
            <a:r>
              <a:rPr lang="pt-BR" dirty="0"/>
              <a:t>. </a:t>
            </a:r>
            <a:r>
              <a:rPr lang="pt-BR" dirty="0" err="1"/>
              <a:t>They</a:t>
            </a:r>
            <a:r>
              <a:rPr lang="pt-BR" dirty="0"/>
              <a:t> do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care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chronological</a:t>
            </a:r>
            <a:r>
              <a:rPr lang="pt-BR" dirty="0"/>
              <a:t> path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reached</a:t>
            </a:r>
            <a:r>
              <a:rPr lang="pt-BR" dirty="0"/>
              <a:t> a </a:t>
            </a:r>
            <a:r>
              <a:rPr lang="pt-BR" dirty="0" err="1"/>
              <a:t>result</a:t>
            </a:r>
            <a:r>
              <a:rPr lang="pt-BR" dirty="0"/>
              <a:t>; </a:t>
            </a:r>
            <a:r>
              <a:rPr lang="pt-BR" dirty="0" err="1"/>
              <a:t>they</a:t>
            </a:r>
            <a:r>
              <a:rPr lang="pt-BR" dirty="0"/>
              <a:t> </a:t>
            </a:r>
            <a:r>
              <a:rPr lang="pt-BR" dirty="0" err="1"/>
              <a:t>just</a:t>
            </a:r>
            <a:r>
              <a:rPr lang="pt-BR" dirty="0"/>
              <a:t> </a:t>
            </a:r>
            <a:r>
              <a:rPr lang="pt-BR" dirty="0" err="1"/>
              <a:t>care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ultimate</a:t>
            </a:r>
            <a:r>
              <a:rPr lang="pt-BR" dirty="0"/>
              <a:t>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supporting</a:t>
            </a:r>
            <a:r>
              <a:rPr lang="pt-BR" dirty="0"/>
              <a:t> it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498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326810-B33B-2F4F-AED8-10A47BDB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Cortes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DCB5C7-230A-D74A-AFF4-699109493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Palavras</a:t>
            </a:r>
            <a:r>
              <a:rPr lang="en-US" dirty="0"/>
              <a:t> de peso </a:t>
            </a:r>
            <a:r>
              <a:rPr lang="en-US" dirty="0" err="1"/>
              <a:t>morto</a:t>
            </a:r>
            <a:r>
              <a:rPr lang="en-US" dirty="0"/>
              <a:t> (</a:t>
            </a:r>
            <a:r>
              <a:rPr lang="en-US" dirty="0" err="1"/>
              <a:t>nao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função</a:t>
            </a:r>
            <a:r>
              <a:rPr lang="en-US" dirty="0"/>
              <a:t>)</a:t>
            </a:r>
          </a:p>
          <a:p>
            <a:r>
              <a:rPr lang="en-US" dirty="0" err="1"/>
              <a:t>Frases</a:t>
            </a:r>
            <a:r>
              <a:rPr lang="en-US" dirty="0"/>
              <a:t> e </a:t>
            </a:r>
            <a:r>
              <a:rPr lang="en-US" dirty="0" err="1"/>
              <a:t>palavras</a:t>
            </a:r>
            <a:r>
              <a:rPr lang="en-US" dirty="0"/>
              <a:t> </a:t>
            </a:r>
            <a:r>
              <a:rPr lang="en-US" dirty="0" err="1"/>
              <a:t>vazias</a:t>
            </a:r>
            <a:endParaRPr lang="en-US" dirty="0"/>
          </a:p>
          <a:p>
            <a:r>
              <a:rPr lang="en-US" dirty="0" err="1"/>
              <a:t>Frases</a:t>
            </a:r>
            <a:r>
              <a:rPr lang="en-US" dirty="0"/>
              <a:t> e </a:t>
            </a:r>
            <a:r>
              <a:rPr lang="en-US" dirty="0" err="1"/>
              <a:t>palavras</a:t>
            </a:r>
            <a:r>
              <a:rPr lang="en-US" dirty="0"/>
              <a:t> </a:t>
            </a:r>
            <a:r>
              <a:rPr lang="en-US" dirty="0" err="1"/>
              <a:t>longas</a:t>
            </a:r>
            <a:endParaRPr lang="en-US" dirty="0"/>
          </a:p>
          <a:p>
            <a:r>
              <a:rPr lang="en-US" dirty="0" err="1"/>
              <a:t>Jargões</a:t>
            </a:r>
            <a:r>
              <a:rPr lang="en-US" dirty="0"/>
              <a:t> e </a:t>
            </a:r>
            <a:r>
              <a:rPr lang="en-US" dirty="0" err="1"/>
              <a:t>acrônimos</a:t>
            </a:r>
            <a:r>
              <a:rPr lang="en-US" dirty="0"/>
              <a:t> (</a:t>
            </a:r>
            <a:r>
              <a:rPr lang="en-US" dirty="0" err="1"/>
              <a:t>abreviações</a:t>
            </a:r>
            <a:r>
              <a:rPr lang="en-US" dirty="0"/>
              <a:t>)</a:t>
            </a:r>
          </a:p>
          <a:p>
            <a:r>
              <a:rPr lang="en-US" dirty="0" err="1"/>
              <a:t>Repetição</a:t>
            </a:r>
            <a:r>
              <a:rPr lang="en-US" dirty="0"/>
              <a:t> de </a:t>
            </a:r>
            <a:r>
              <a:rPr lang="en-US" dirty="0" err="1"/>
              <a:t>palavras</a:t>
            </a:r>
            <a:r>
              <a:rPr lang="en-US" dirty="0"/>
              <a:t> e </a:t>
            </a:r>
            <a:r>
              <a:rPr lang="en-US" dirty="0" err="1"/>
              <a:t>idéias</a:t>
            </a:r>
            <a:r>
              <a:rPr lang="en-US" dirty="0"/>
              <a:t> (mas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scarifique</a:t>
            </a:r>
            <a:r>
              <a:rPr lang="en-US" dirty="0"/>
              <a:t> a </a:t>
            </a:r>
            <a:r>
              <a:rPr lang="en-US" dirty="0" err="1"/>
              <a:t>clareza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nomes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para </a:t>
            </a:r>
            <a:r>
              <a:rPr lang="en-US" dirty="0" err="1"/>
              <a:t>mesma</a:t>
            </a:r>
            <a:r>
              <a:rPr lang="en-US" dirty="0"/>
              <a:t> </a:t>
            </a:r>
            <a:r>
              <a:rPr lang="en-US" dirty="0" err="1"/>
              <a:t>idéia</a:t>
            </a:r>
            <a:r>
              <a:rPr lang="en-US" dirty="0"/>
              <a:t>)</a:t>
            </a:r>
          </a:p>
          <a:p>
            <a:r>
              <a:rPr lang="en-US" dirty="0" err="1"/>
              <a:t>Advérbios</a:t>
            </a:r>
            <a:endParaRPr lang="en-US" dirty="0"/>
          </a:p>
          <a:p>
            <a:r>
              <a:rPr lang="en-US" dirty="0" err="1"/>
              <a:t>Eliminar</a:t>
            </a:r>
            <a:r>
              <a:rPr lang="en-US" dirty="0"/>
              <a:t> </a:t>
            </a:r>
            <a:r>
              <a:rPr lang="en-US" dirty="0" err="1"/>
              <a:t>negações</a:t>
            </a:r>
            <a:endParaRPr lang="en-US" dirty="0"/>
          </a:p>
          <a:p>
            <a:r>
              <a:rPr lang="en-US" dirty="0" err="1"/>
              <a:t>Verbos</a:t>
            </a:r>
            <a:r>
              <a:rPr lang="en-US" dirty="0"/>
              <a:t> Haver / </a:t>
            </a:r>
            <a:r>
              <a:rPr lang="en-US" dirty="0" err="1"/>
              <a:t>Existir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8098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367931-391F-364A-94A8-E78ACDE5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4: </a:t>
            </a:r>
            <a:r>
              <a:rPr lang="pt-BR" dirty="0" err="1"/>
              <a:t>Optimize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logical</a:t>
            </a:r>
            <a:r>
              <a:rPr lang="pt-BR" dirty="0"/>
              <a:t> </a:t>
            </a:r>
            <a:r>
              <a:rPr lang="pt-BR" dirty="0" err="1"/>
              <a:t>flow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avoiding</a:t>
            </a:r>
            <a:r>
              <a:rPr lang="pt-BR" dirty="0"/>
              <a:t> </a:t>
            </a:r>
            <a:r>
              <a:rPr lang="pt-BR" dirty="0" err="1"/>
              <a:t>zig-zag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using</a:t>
            </a:r>
            <a:r>
              <a:rPr lang="pt-BR" dirty="0"/>
              <a:t> </a:t>
            </a:r>
            <a:r>
              <a:rPr lang="pt-BR" dirty="0" err="1"/>
              <a:t>parallelism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A2E852-0786-A543-ACBB-4A93A06CB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2799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B810A2-060B-584A-A130-44BAB9FDF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Rule</a:t>
            </a:r>
            <a:r>
              <a:rPr lang="pt-BR" dirty="0"/>
              <a:t> 5: </a:t>
            </a:r>
            <a:r>
              <a:rPr lang="pt-BR" dirty="0" err="1"/>
              <a:t>Tell</a:t>
            </a:r>
            <a:r>
              <a:rPr lang="pt-BR" dirty="0"/>
              <a:t> a complete </a:t>
            </a:r>
            <a:r>
              <a:rPr lang="pt-BR" dirty="0" err="1"/>
              <a:t>story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abstract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F057B0-7750-9646-A64A-EE3BC7E60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The </a:t>
            </a:r>
            <a:r>
              <a:rPr lang="pt-BR" dirty="0" err="1"/>
              <a:t>context</a:t>
            </a:r>
            <a:r>
              <a:rPr lang="pt-BR" dirty="0"/>
              <a:t> must </a:t>
            </a:r>
            <a:r>
              <a:rPr lang="pt-BR" dirty="0" err="1"/>
              <a:t>communicate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 gap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fill</a:t>
            </a:r>
            <a:r>
              <a:rPr lang="pt-BR" dirty="0"/>
              <a:t>. The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orients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introducing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in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particular </a:t>
            </a:r>
            <a:r>
              <a:rPr lang="pt-BR" dirty="0" err="1"/>
              <a:t>research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situated</a:t>
            </a:r>
            <a:r>
              <a:rPr lang="pt-BR" dirty="0"/>
              <a:t>. </a:t>
            </a:r>
            <a:r>
              <a:rPr lang="pt-BR" dirty="0" err="1"/>
              <a:t>Then</a:t>
            </a:r>
            <a:r>
              <a:rPr lang="pt-BR" dirty="0"/>
              <a:t>,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narrowed</a:t>
            </a:r>
            <a:r>
              <a:rPr lang="pt-BR" dirty="0"/>
              <a:t> </a:t>
            </a:r>
            <a:r>
              <a:rPr lang="pt-BR" dirty="0" err="1"/>
              <a:t>until</a:t>
            </a:r>
            <a:r>
              <a:rPr lang="pt-BR" dirty="0"/>
              <a:t> it </a:t>
            </a:r>
            <a:r>
              <a:rPr lang="pt-BR" dirty="0" err="1"/>
              <a:t>lands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open </a:t>
            </a:r>
            <a:r>
              <a:rPr lang="pt-BR" dirty="0" err="1"/>
              <a:t>question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research</a:t>
            </a:r>
            <a:r>
              <a:rPr lang="pt-BR" dirty="0"/>
              <a:t> </a:t>
            </a:r>
            <a:r>
              <a:rPr lang="pt-BR" dirty="0" err="1"/>
              <a:t>answered</a:t>
            </a:r>
            <a:r>
              <a:rPr lang="pt-BR" dirty="0"/>
              <a:t>. A </a:t>
            </a:r>
            <a:r>
              <a:rPr lang="pt-BR" dirty="0" err="1"/>
              <a:t>successful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sets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stage</a:t>
            </a:r>
            <a:r>
              <a:rPr lang="pt-BR" dirty="0"/>
              <a:t> for </a:t>
            </a:r>
            <a:r>
              <a:rPr lang="pt-BR" dirty="0" err="1"/>
              <a:t>distinguishing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paper’s</a:t>
            </a:r>
            <a:r>
              <a:rPr lang="pt-BR" dirty="0"/>
              <a:t> </a:t>
            </a:r>
            <a:r>
              <a:rPr lang="pt-BR" dirty="0" err="1"/>
              <a:t>contributions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current</a:t>
            </a:r>
            <a:r>
              <a:rPr lang="pt-BR" dirty="0"/>
              <a:t> </a:t>
            </a:r>
            <a:r>
              <a:rPr lang="pt-BR" dirty="0" err="1"/>
              <a:t>state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art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communicating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missing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literature</a:t>
            </a:r>
            <a:r>
              <a:rPr lang="pt-BR" dirty="0"/>
              <a:t> (i.e.,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 gap)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why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matters</a:t>
            </a:r>
            <a:r>
              <a:rPr lang="pt-BR" dirty="0"/>
              <a:t> (i.e., </a:t>
            </a:r>
            <a:r>
              <a:rPr lang="pt-BR" dirty="0" err="1"/>
              <a:t>the</a:t>
            </a:r>
            <a:r>
              <a:rPr lang="pt-BR" dirty="0"/>
              <a:t> connection </a:t>
            </a:r>
            <a:r>
              <a:rPr lang="pt-BR" dirty="0" err="1"/>
              <a:t>between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 gap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con</a:t>
            </a:r>
            <a:r>
              <a:rPr lang="pt-BR" dirty="0"/>
              <a:t>-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opened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). </a:t>
            </a:r>
          </a:p>
          <a:p>
            <a:r>
              <a:rPr lang="pt-BR" dirty="0"/>
              <a:t>The </a:t>
            </a:r>
            <a:r>
              <a:rPr lang="pt-BR" dirty="0" err="1"/>
              <a:t>content</a:t>
            </a:r>
            <a:r>
              <a:rPr lang="pt-BR" dirty="0"/>
              <a:t> (“</a:t>
            </a:r>
            <a:r>
              <a:rPr lang="pt-BR" dirty="0" err="1"/>
              <a:t>Here</a:t>
            </a:r>
            <a:r>
              <a:rPr lang="pt-BR" dirty="0"/>
              <a:t> </a:t>
            </a:r>
            <a:r>
              <a:rPr lang="pt-BR" dirty="0" err="1"/>
              <a:t>we</a:t>
            </a:r>
            <a:r>
              <a:rPr lang="pt-BR" dirty="0"/>
              <a:t>”)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describes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novel </a:t>
            </a:r>
            <a:r>
              <a:rPr lang="pt-BR" dirty="0" err="1"/>
              <a:t>method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approach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used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fill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question</a:t>
            </a:r>
            <a:r>
              <a:rPr lang="pt-BR" dirty="0"/>
              <a:t>. </a:t>
            </a:r>
            <a:r>
              <a:rPr lang="pt-BR" dirty="0" err="1"/>
              <a:t>Then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present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meat</a:t>
            </a:r>
            <a:r>
              <a:rPr lang="pt-BR" dirty="0"/>
              <a:t>—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executive</a:t>
            </a:r>
            <a:r>
              <a:rPr lang="pt-BR" dirty="0"/>
              <a:t> </a:t>
            </a:r>
            <a:r>
              <a:rPr lang="pt-BR" dirty="0" err="1"/>
              <a:t>summary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. </a:t>
            </a:r>
          </a:p>
          <a:p>
            <a:r>
              <a:rPr lang="pt-BR" dirty="0" err="1"/>
              <a:t>Finally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interprets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answer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question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posed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end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. </a:t>
            </a:r>
            <a:r>
              <a:rPr lang="pt-BR" dirty="0" err="1"/>
              <a:t>There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often</a:t>
            </a:r>
            <a:r>
              <a:rPr lang="pt-BR" dirty="0"/>
              <a:t> a </a:t>
            </a:r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highlights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moves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</a:t>
            </a:r>
            <a:r>
              <a:rPr lang="pt-BR" dirty="0" err="1"/>
              <a:t>forward</a:t>
            </a:r>
            <a:r>
              <a:rPr lang="pt-BR" dirty="0"/>
              <a:t> (i.e., “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significance</a:t>
            </a:r>
            <a:r>
              <a:rPr lang="pt-BR" dirty="0"/>
              <a:t>”).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par- </a:t>
            </a:r>
            <a:r>
              <a:rPr lang="pt-BR" dirty="0" err="1"/>
              <a:t>ticularly</a:t>
            </a:r>
            <a:r>
              <a:rPr lang="pt-BR" dirty="0"/>
              <a:t> </a:t>
            </a:r>
            <a:r>
              <a:rPr lang="pt-BR" dirty="0" err="1"/>
              <a:t>true</a:t>
            </a:r>
            <a:r>
              <a:rPr lang="pt-BR" dirty="0"/>
              <a:t> for more “general” </a:t>
            </a:r>
            <a:r>
              <a:rPr lang="pt-BR" dirty="0" err="1"/>
              <a:t>journals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a </a:t>
            </a:r>
            <a:r>
              <a:rPr lang="pt-BR" dirty="0" err="1"/>
              <a:t>broad</a:t>
            </a:r>
            <a:r>
              <a:rPr lang="pt-BR" dirty="0"/>
              <a:t> </a:t>
            </a:r>
            <a:r>
              <a:rPr lang="pt-BR" dirty="0" err="1"/>
              <a:t>readership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0925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22486B0-6C17-3243-9BAE-831B2E64B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8" y="379156"/>
            <a:ext cx="5364413" cy="899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1090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D0765B-142C-1F49-BBFB-31412A7CA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6: </a:t>
            </a:r>
            <a:r>
              <a:rPr lang="pt-BR" dirty="0" err="1"/>
              <a:t>Communicate</a:t>
            </a:r>
            <a:r>
              <a:rPr lang="pt-BR" dirty="0"/>
              <a:t> </a:t>
            </a:r>
            <a:r>
              <a:rPr lang="pt-BR" dirty="0" err="1"/>
              <a:t>why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matters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64DA4-9CF6-AA45-8992-7A8728361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orients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topic</a:t>
            </a:r>
            <a:r>
              <a:rPr lang="pt-BR" dirty="0"/>
              <a:t> (a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two</a:t>
            </a:r>
            <a:r>
              <a:rPr lang="pt-BR" dirty="0"/>
              <a:t>)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then</a:t>
            </a:r>
            <a:r>
              <a:rPr lang="pt-BR" dirty="0"/>
              <a:t> </a:t>
            </a:r>
            <a:r>
              <a:rPr lang="pt-BR" dirty="0" err="1"/>
              <a:t>explains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“</a:t>
            </a:r>
            <a:r>
              <a:rPr lang="pt-BR" dirty="0" err="1"/>
              <a:t>knowns</a:t>
            </a:r>
            <a:r>
              <a:rPr lang="pt-BR" dirty="0"/>
              <a:t>”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relevant</a:t>
            </a:r>
            <a:r>
              <a:rPr lang="pt-BR" dirty="0"/>
              <a:t> </a:t>
            </a:r>
            <a:r>
              <a:rPr lang="pt-BR" dirty="0" err="1"/>
              <a:t>literature</a:t>
            </a:r>
            <a:r>
              <a:rPr lang="pt-BR" dirty="0"/>
              <a:t> (</a:t>
            </a:r>
            <a:r>
              <a:rPr lang="pt-BR" dirty="0" err="1"/>
              <a:t>content</a:t>
            </a:r>
            <a:r>
              <a:rPr lang="pt-BR" dirty="0"/>
              <a:t>) </a:t>
            </a:r>
            <a:r>
              <a:rPr lang="pt-BR" dirty="0" err="1"/>
              <a:t>before</a:t>
            </a:r>
            <a:r>
              <a:rPr lang="pt-BR" dirty="0"/>
              <a:t> </a:t>
            </a:r>
            <a:r>
              <a:rPr lang="pt-BR" dirty="0" err="1"/>
              <a:t>landing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critical</a:t>
            </a:r>
            <a:r>
              <a:rPr lang="pt-BR" dirty="0"/>
              <a:t> “</a:t>
            </a:r>
            <a:r>
              <a:rPr lang="pt-BR" dirty="0" err="1"/>
              <a:t>unknown</a:t>
            </a:r>
            <a:r>
              <a:rPr lang="pt-BR" dirty="0"/>
              <a:t>” (</a:t>
            </a:r>
            <a:r>
              <a:rPr lang="pt-BR" dirty="0" err="1"/>
              <a:t>conclusion</a:t>
            </a:r>
            <a:r>
              <a:rPr lang="pt-BR" dirty="0"/>
              <a:t>)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makes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matter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relevant</a:t>
            </a:r>
            <a:r>
              <a:rPr lang="pt-BR" dirty="0"/>
              <a:t> </a:t>
            </a:r>
            <a:r>
              <a:rPr lang="pt-BR" dirty="0" err="1"/>
              <a:t>scale</a:t>
            </a:r>
            <a:r>
              <a:rPr lang="pt-BR" dirty="0"/>
              <a:t>. </a:t>
            </a:r>
            <a:r>
              <a:rPr lang="pt-BR" dirty="0" err="1"/>
              <a:t>Along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path, </a:t>
            </a:r>
            <a:r>
              <a:rPr lang="pt-BR" dirty="0" err="1"/>
              <a:t>there</a:t>
            </a:r>
            <a:r>
              <a:rPr lang="pt-BR" dirty="0"/>
              <a:t> are </a:t>
            </a:r>
            <a:r>
              <a:rPr lang="pt-BR" dirty="0" err="1"/>
              <a:t>often</a:t>
            </a:r>
            <a:r>
              <a:rPr lang="pt-BR" dirty="0"/>
              <a:t> </a:t>
            </a:r>
            <a:r>
              <a:rPr lang="pt-BR" dirty="0" err="1"/>
              <a:t>clues</a:t>
            </a:r>
            <a:r>
              <a:rPr lang="pt-BR" dirty="0"/>
              <a:t> </a:t>
            </a:r>
            <a:r>
              <a:rPr lang="pt-BR" dirty="0" err="1"/>
              <a:t>given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mystery</a:t>
            </a:r>
            <a:r>
              <a:rPr lang="pt-BR" dirty="0"/>
              <a:t> </a:t>
            </a:r>
            <a:r>
              <a:rPr lang="pt-BR" dirty="0" err="1"/>
              <a:t>behind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gaps; </a:t>
            </a:r>
            <a:r>
              <a:rPr lang="pt-BR" dirty="0" err="1"/>
              <a:t>these</a:t>
            </a:r>
            <a:r>
              <a:rPr lang="pt-BR" dirty="0"/>
              <a:t> </a:t>
            </a:r>
            <a:r>
              <a:rPr lang="pt-BR" dirty="0" err="1"/>
              <a:t>clues</a:t>
            </a:r>
            <a:r>
              <a:rPr lang="pt-BR" dirty="0"/>
              <a:t> lead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untested</a:t>
            </a:r>
            <a:r>
              <a:rPr lang="pt-BR" dirty="0"/>
              <a:t> </a:t>
            </a:r>
            <a:r>
              <a:rPr lang="pt-BR" dirty="0" err="1"/>
              <a:t>hypothesis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undeveloped</a:t>
            </a:r>
            <a:r>
              <a:rPr lang="pt-BR" dirty="0"/>
              <a:t> </a:t>
            </a:r>
            <a:r>
              <a:rPr lang="pt-BR" dirty="0" err="1"/>
              <a:t>method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give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hope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mystery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solvable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last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special</a:t>
            </a:r>
            <a:r>
              <a:rPr lang="pt-BR" dirty="0"/>
              <a:t>: it </a:t>
            </a:r>
            <a:r>
              <a:rPr lang="pt-BR" dirty="0" err="1"/>
              <a:t>compactly</a:t>
            </a:r>
            <a:r>
              <a:rPr lang="pt-BR" dirty="0"/>
              <a:t> </a:t>
            </a:r>
            <a:r>
              <a:rPr lang="pt-BR" dirty="0" err="1"/>
              <a:t>summarizes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,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fill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just</a:t>
            </a:r>
            <a:r>
              <a:rPr lang="pt-BR" dirty="0"/>
              <a:t> </a:t>
            </a:r>
            <a:r>
              <a:rPr lang="pt-BR" dirty="0" err="1"/>
              <a:t>established</a:t>
            </a:r>
            <a:r>
              <a:rPr lang="pt-BR" dirty="0"/>
              <a:t>. It </a:t>
            </a:r>
            <a:r>
              <a:rPr lang="pt-BR" dirty="0" err="1"/>
              <a:t>differs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abstract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following</a:t>
            </a:r>
            <a:r>
              <a:rPr lang="pt-BR" dirty="0"/>
              <a:t> </a:t>
            </a:r>
            <a:r>
              <a:rPr lang="pt-BR" dirty="0" err="1"/>
              <a:t>ways</a:t>
            </a:r>
            <a:r>
              <a:rPr lang="pt-BR" dirty="0"/>
              <a:t>: it does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need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present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(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has</a:t>
            </a:r>
            <a:r>
              <a:rPr lang="pt-BR" dirty="0"/>
              <a:t> </a:t>
            </a:r>
            <a:r>
              <a:rPr lang="pt-BR" dirty="0" err="1"/>
              <a:t>just</a:t>
            </a:r>
            <a:r>
              <a:rPr lang="pt-BR" dirty="0"/>
              <a:t> </a:t>
            </a:r>
            <a:r>
              <a:rPr lang="pt-BR" dirty="0" err="1"/>
              <a:t>been</a:t>
            </a:r>
            <a:r>
              <a:rPr lang="pt-BR" dirty="0"/>
              <a:t> </a:t>
            </a:r>
            <a:r>
              <a:rPr lang="pt-BR" dirty="0" err="1"/>
              <a:t>given</a:t>
            </a:r>
            <a:r>
              <a:rPr lang="pt-BR" dirty="0"/>
              <a:t>), it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somewhat</a:t>
            </a:r>
            <a:r>
              <a:rPr lang="pt-BR" dirty="0"/>
              <a:t> more </a:t>
            </a:r>
            <a:r>
              <a:rPr lang="pt-BR" dirty="0" err="1"/>
              <a:t>specific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it </a:t>
            </a:r>
            <a:r>
              <a:rPr lang="pt-BR" dirty="0" err="1"/>
              <a:t>only</a:t>
            </a:r>
            <a:r>
              <a:rPr lang="pt-BR" dirty="0"/>
              <a:t> </a:t>
            </a:r>
            <a:r>
              <a:rPr lang="pt-BR" dirty="0" err="1"/>
              <a:t>briefly</a:t>
            </a:r>
            <a:r>
              <a:rPr lang="pt-BR" dirty="0"/>
              <a:t> </a:t>
            </a:r>
            <a:r>
              <a:rPr lang="pt-BR" dirty="0" err="1"/>
              <a:t>previews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, 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. </a:t>
            </a:r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3995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3D8C0-FBD7-CD4F-85A4-4972E19AC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7: </a:t>
            </a:r>
            <a:r>
              <a:rPr lang="pt-BR" dirty="0" err="1"/>
              <a:t>Deliver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as a </a:t>
            </a:r>
            <a:r>
              <a:rPr lang="pt-BR" dirty="0" err="1"/>
              <a:t>sequence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statements</a:t>
            </a:r>
            <a:r>
              <a:rPr lang="pt-BR" dirty="0"/>
              <a:t>, </a:t>
            </a:r>
            <a:r>
              <a:rPr lang="pt-BR" dirty="0" err="1"/>
              <a:t>supported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figures,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connect</a:t>
            </a:r>
            <a:r>
              <a:rPr lang="pt-BR" dirty="0"/>
              <a:t> </a:t>
            </a:r>
            <a:r>
              <a:rPr lang="pt-BR" dirty="0" err="1"/>
              <a:t>logically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support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central </a:t>
            </a:r>
            <a:r>
              <a:rPr lang="pt-BR" dirty="0" err="1"/>
              <a:t>contribution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66AB10-FC2F-6646-9F71-97B4B1AAD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outlining</a:t>
            </a:r>
            <a:r>
              <a:rPr lang="pt-BR" dirty="0"/>
              <a:t> </a:t>
            </a:r>
            <a:r>
              <a:rPr lang="pt-BR" dirty="0" err="1"/>
              <a:t>phase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preparation</a:t>
            </a:r>
            <a:r>
              <a:rPr lang="pt-BR" dirty="0"/>
              <a:t> (</a:t>
            </a:r>
            <a:r>
              <a:rPr lang="pt-BR" dirty="0" err="1"/>
              <a:t>see</a:t>
            </a:r>
            <a:r>
              <a:rPr lang="pt-BR" dirty="0"/>
              <a:t> </a:t>
            </a:r>
            <a:r>
              <a:rPr lang="pt-BR" dirty="0" err="1"/>
              <a:t>Rule</a:t>
            </a:r>
            <a:r>
              <a:rPr lang="pt-BR" dirty="0"/>
              <a:t> 9), sketch out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logical</a:t>
            </a:r>
            <a:r>
              <a:rPr lang="pt-BR" dirty="0"/>
              <a:t> </a:t>
            </a:r>
            <a:r>
              <a:rPr lang="pt-BR" dirty="0" err="1"/>
              <a:t>structure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support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convert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into</a:t>
            </a:r>
            <a:r>
              <a:rPr lang="pt-BR" dirty="0"/>
              <a:t> a </a:t>
            </a:r>
            <a:r>
              <a:rPr lang="pt-BR" dirty="0" err="1"/>
              <a:t>sequence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declarative</a:t>
            </a:r>
            <a:r>
              <a:rPr lang="pt-BR" dirty="0"/>
              <a:t> </a:t>
            </a:r>
            <a:r>
              <a:rPr lang="pt-BR" dirty="0" err="1"/>
              <a:t>statements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become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headers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subsections</a:t>
            </a:r>
            <a:r>
              <a:rPr lang="pt-BR" dirty="0"/>
              <a:t> </a:t>
            </a:r>
            <a:r>
              <a:rPr lang="pt-BR" dirty="0" err="1"/>
              <a:t>within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(</a:t>
            </a:r>
            <a:r>
              <a:rPr lang="pt-BR" dirty="0" err="1"/>
              <a:t>and</a:t>
            </a:r>
            <a:r>
              <a:rPr lang="pt-BR" dirty="0"/>
              <a:t>/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titles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figures). </a:t>
            </a:r>
          </a:p>
          <a:p>
            <a:r>
              <a:rPr lang="pt-BR" dirty="0"/>
              <a:t>The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special</a:t>
            </a:r>
            <a:r>
              <a:rPr lang="pt-BR" dirty="0"/>
              <a:t> in </a:t>
            </a:r>
            <a:r>
              <a:rPr lang="pt-BR" dirty="0" err="1"/>
              <a:t>that</a:t>
            </a:r>
            <a:r>
              <a:rPr lang="pt-BR" dirty="0"/>
              <a:t> it </a:t>
            </a:r>
            <a:r>
              <a:rPr lang="pt-BR" dirty="0" err="1"/>
              <a:t>typically</a:t>
            </a:r>
            <a:r>
              <a:rPr lang="pt-BR" dirty="0"/>
              <a:t> </a:t>
            </a:r>
            <a:r>
              <a:rPr lang="pt-BR" dirty="0" err="1"/>
              <a:t>summarizes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overall approach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problem</a:t>
            </a:r>
            <a:r>
              <a:rPr lang="pt-BR" dirty="0"/>
              <a:t> </a:t>
            </a:r>
            <a:r>
              <a:rPr lang="pt-BR" dirty="0" err="1"/>
              <a:t>outlined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, </a:t>
            </a:r>
            <a:r>
              <a:rPr lang="pt-BR" dirty="0" err="1"/>
              <a:t>along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any</a:t>
            </a:r>
            <a:r>
              <a:rPr lang="pt-BR" dirty="0"/>
              <a:t> </a:t>
            </a:r>
            <a:r>
              <a:rPr lang="pt-BR" dirty="0" err="1"/>
              <a:t>key</a:t>
            </a:r>
            <a:r>
              <a:rPr lang="pt-BR" dirty="0"/>
              <a:t> </a:t>
            </a:r>
            <a:r>
              <a:rPr lang="pt-BR" dirty="0" err="1"/>
              <a:t>innovative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developed</a:t>
            </a:r>
            <a:r>
              <a:rPr lang="pt-BR" dirty="0"/>
              <a:t>. </a:t>
            </a:r>
            <a:r>
              <a:rPr lang="pt-BR" dirty="0" err="1"/>
              <a:t>Most</a:t>
            </a:r>
            <a:r>
              <a:rPr lang="pt-BR" dirty="0"/>
              <a:t> </a:t>
            </a:r>
            <a:r>
              <a:rPr lang="pt-BR" dirty="0" err="1"/>
              <a:t>readers</a:t>
            </a:r>
            <a:r>
              <a:rPr lang="pt-BR" dirty="0"/>
              <a:t> do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read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, </a:t>
            </a:r>
            <a:r>
              <a:rPr lang="pt-BR" dirty="0" err="1"/>
              <a:t>so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gives</a:t>
            </a:r>
            <a:r>
              <a:rPr lang="pt-BR" dirty="0"/>
              <a:t> </a:t>
            </a:r>
            <a:r>
              <a:rPr lang="pt-BR" dirty="0" err="1"/>
              <a:t>them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gist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used</a:t>
            </a:r>
            <a:r>
              <a:rPr lang="pt-BR" dirty="0"/>
              <a:t>. </a:t>
            </a:r>
          </a:p>
          <a:p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subsequent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starts </a:t>
            </a:r>
            <a:r>
              <a:rPr lang="pt-BR" dirty="0" err="1"/>
              <a:t>with</a:t>
            </a:r>
            <a:r>
              <a:rPr lang="pt-BR" dirty="0"/>
              <a:t> a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two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set </a:t>
            </a:r>
            <a:r>
              <a:rPr lang="pt-BR" dirty="0" err="1"/>
              <a:t>up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question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answers</a:t>
            </a:r>
            <a:r>
              <a:rPr lang="pt-BR" dirty="0"/>
              <a:t>, </a:t>
            </a:r>
            <a:r>
              <a:rPr lang="pt-BR" dirty="0" err="1"/>
              <a:t>such</a:t>
            </a:r>
            <a:r>
              <a:rPr lang="pt-BR" dirty="0"/>
              <a:t> as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following</a:t>
            </a:r>
            <a:r>
              <a:rPr lang="pt-BR" dirty="0"/>
              <a:t>: “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verify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there</a:t>
            </a:r>
            <a:r>
              <a:rPr lang="pt-BR" dirty="0"/>
              <a:t> are no </a:t>
            </a:r>
            <a:r>
              <a:rPr lang="pt-BR" dirty="0" err="1"/>
              <a:t>artifacts</a:t>
            </a:r>
            <a:r>
              <a:rPr lang="pt-BR" dirty="0"/>
              <a:t>. . .,” “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test-retest</a:t>
            </a:r>
            <a:r>
              <a:rPr lang="pt-BR" dirty="0"/>
              <a:t> </a:t>
            </a:r>
            <a:r>
              <a:rPr lang="pt-BR" dirty="0" err="1"/>
              <a:t>reliability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measure</a:t>
            </a:r>
            <a:r>
              <a:rPr lang="pt-BR" dirty="0"/>
              <a:t>?,” </a:t>
            </a:r>
            <a:r>
              <a:rPr lang="pt-BR" dirty="0" err="1"/>
              <a:t>or</a:t>
            </a:r>
            <a:r>
              <a:rPr lang="pt-BR" dirty="0"/>
              <a:t> “</a:t>
            </a:r>
            <a:r>
              <a:rPr lang="pt-BR" dirty="0" err="1"/>
              <a:t>We</a:t>
            </a:r>
            <a:r>
              <a:rPr lang="pt-BR" dirty="0"/>
              <a:t> </a:t>
            </a:r>
            <a:r>
              <a:rPr lang="pt-BR" dirty="0" err="1"/>
              <a:t>next</a:t>
            </a:r>
            <a:r>
              <a:rPr lang="pt-BR" dirty="0"/>
              <a:t> </a:t>
            </a:r>
            <a:r>
              <a:rPr lang="pt-BR" dirty="0" err="1"/>
              <a:t>tested</a:t>
            </a:r>
            <a:r>
              <a:rPr lang="pt-BR" dirty="0"/>
              <a:t> </a:t>
            </a:r>
            <a:r>
              <a:rPr lang="pt-BR" dirty="0" err="1"/>
              <a:t>whether</a:t>
            </a:r>
            <a:r>
              <a:rPr lang="pt-BR" dirty="0"/>
              <a:t> Ca2+ flux </a:t>
            </a:r>
            <a:r>
              <a:rPr lang="pt-BR" dirty="0" err="1"/>
              <a:t>through</a:t>
            </a:r>
            <a:r>
              <a:rPr lang="pt-BR" dirty="0"/>
              <a:t> L-</a:t>
            </a:r>
            <a:r>
              <a:rPr lang="pt-BR" dirty="0" err="1"/>
              <a:t>type</a:t>
            </a:r>
            <a:r>
              <a:rPr lang="pt-BR" dirty="0"/>
              <a:t> Ca2+ </a:t>
            </a:r>
            <a:r>
              <a:rPr lang="pt-BR" dirty="0" err="1"/>
              <a:t>channels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involved</a:t>
            </a:r>
            <a:r>
              <a:rPr lang="pt-BR" dirty="0"/>
              <a:t>.” The </a:t>
            </a:r>
            <a:r>
              <a:rPr lang="pt-BR" dirty="0" err="1"/>
              <a:t>middle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presents</a:t>
            </a:r>
            <a:r>
              <a:rPr lang="pt-BR" dirty="0"/>
              <a:t> data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pertain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question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ends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a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answers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question</a:t>
            </a:r>
            <a:r>
              <a:rPr lang="pt-BR" dirty="0"/>
              <a:t>. For </a:t>
            </a:r>
            <a:r>
              <a:rPr lang="pt-BR" dirty="0" err="1"/>
              <a:t>example</a:t>
            </a:r>
            <a:r>
              <a:rPr lang="pt-BR" dirty="0"/>
              <a:t>, it </a:t>
            </a:r>
            <a:r>
              <a:rPr lang="pt-BR" dirty="0" err="1"/>
              <a:t>may</a:t>
            </a:r>
            <a:r>
              <a:rPr lang="pt-BR" dirty="0"/>
              <a:t> </a:t>
            </a:r>
            <a:r>
              <a:rPr lang="pt-BR" dirty="0" err="1"/>
              <a:t>conclude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none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potential</a:t>
            </a:r>
            <a:r>
              <a:rPr lang="pt-BR" dirty="0"/>
              <a:t> </a:t>
            </a:r>
            <a:r>
              <a:rPr lang="pt-BR" dirty="0" err="1"/>
              <a:t>artifacts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detected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5666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B92A13-6D54-6340-A543-390530382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8: </a:t>
            </a:r>
            <a:r>
              <a:rPr lang="pt-BR" dirty="0" err="1"/>
              <a:t>Discuss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filled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limitations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interpretation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relevance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35BE2A-E850-0C45-AAB6-244949E96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explains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have</a:t>
            </a:r>
            <a:r>
              <a:rPr lang="pt-BR" dirty="0"/>
              <a:t> </a:t>
            </a:r>
            <a:r>
              <a:rPr lang="pt-BR" dirty="0" err="1"/>
              <a:t>filled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identified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, </a:t>
            </a:r>
            <a:r>
              <a:rPr lang="pt-BR" dirty="0" err="1"/>
              <a:t>provides</a:t>
            </a:r>
            <a:r>
              <a:rPr lang="pt-BR" dirty="0"/>
              <a:t> </a:t>
            </a:r>
            <a:r>
              <a:rPr lang="pt-BR" dirty="0" err="1"/>
              <a:t>caveats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interpretation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describes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advances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providing</a:t>
            </a:r>
            <a:r>
              <a:rPr lang="pt-BR" dirty="0"/>
              <a:t> new </a:t>
            </a:r>
            <a:r>
              <a:rPr lang="pt-BR" dirty="0" err="1"/>
              <a:t>opportunities</a:t>
            </a:r>
            <a:r>
              <a:rPr lang="pt-BR" dirty="0"/>
              <a:t>. </a:t>
            </a:r>
          </a:p>
          <a:p>
            <a:r>
              <a:rPr lang="pt-BR" dirty="0" err="1"/>
              <a:t>typically</a:t>
            </a:r>
            <a:r>
              <a:rPr lang="pt-BR" dirty="0"/>
              <a:t> </a:t>
            </a:r>
            <a:r>
              <a:rPr lang="pt-BR" dirty="0" err="1"/>
              <a:t>done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recapitulating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, </a:t>
            </a:r>
            <a:r>
              <a:rPr lang="pt-BR" dirty="0" err="1"/>
              <a:t>dis</a:t>
            </a:r>
            <a:r>
              <a:rPr lang="pt-BR" dirty="0"/>
              <a:t>- </a:t>
            </a:r>
            <a:r>
              <a:rPr lang="pt-BR" dirty="0" err="1"/>
              <a:t>cussing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limitations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then</a:t>
            </a:r>
            <a:r>
              <a:rPr lang="pt-BR" dirty="0"/>
              <a:t> </a:t>
            </a:r>
            <a:r>
              <a:rPr lang="pt-BR" dirty="0" err="1"/>
              <a:t>revealing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central </a:t>
            </a:r>
            <a:r>
              <a:rPr lang="pt-BR" dirty="0" err="1"/>
              <a:t>contribution</a:t>
            </a:r>
            <a:r>
              <a:rPr lang="pt-BR" dirty="0"/>
              <a:t> </a:t>
            </a:r>
            <a:r>
              <a:rPr lang="pt-BR" dirty="0" err="1"/>
              <a:t>may</a:t>
            </a:r>
            <a:r>
              <a:rPr lang="pt-BR" dirty="0"/>
              <a:t> </a:t>
            </a:r>
            <a:r>
              <a:rPr lang="pt-BR" dirty="0" err="1"/>
              <a:t>catalyze</a:t>
            </a:r>
            <a:r>
              <a:rPr lang="pt-BR" dirty="0"/>
              <a:t> future </a:t>
            </a:r>
            <a:r>
              <a:rPr lang="pt-BR" dirty="0" err="1"/>
              <a:t>progress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discussion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special</a:t>
            </a:r>
            <a:r>
              <a:rPr lang="pt-BR" dirty="0"/>
              <a:t> in </a:t>
            </a:r>
            <a:r>
              <a:rPr lang="pt-BR" dirty="0" err="1"/>
              <a:t>that</a:t>
            </a:r>
            <a:r>
              <a:rPr lang="pt-BR" dirty="0"/>
              <a:t> it </a:t>
            </a:r>
            <a:r>
              <a:rPr lang="pt-BR" dirty="0" err="1"/>
              <a:t>generally</a:t>
            </a:r>
            <a:r>
              <a:rPr lang="pt-BR" dirty="0"/>
              <a:t> </a:t>
            </a:r>
            <a:r>
              <a:rPr lang="pt-BR" dirty="0" err="1"/>
              <a:t>summarizes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impor- </a:t>
            </a:r>
            <a:r>
              <a:rPr lang="pt-BR" dirty="0" err="1"/>
              <a:t>tant</a:t>
            </a:r>
            <a:r>
              <a:rPr lang="pt-BR" dirty="0"/>
              <a:t> </a:t>
            </a:r>
            <a:r>
              <a:rPr lang="pt-BR" dirty="0" err="1"/>
              <a:t>findings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7146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9263D5-D0DB-F944-9865-077C53376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9: </a:t>
            </a:r>
            <a:r>
              <a:rPr lang="pt-BR" dirty="0" err="1"/>
              <a:t>Allocate</a:t>
            </a:r>
            <a:r>
              <a:rPr lang="pt-BR" dirty="0"/>
              <a:t> time </a:t>
            </a:r>
            <a:r>
              <a:rPr lang="pt-BR" dirty="0" err="1"/>
              <a:t>where</a:t>
            </a:r>
            <a:r>
              <a:rPr lang="pt-BR" dirty="0"/>
              <a:t> it </a:t>
            </a:r>
            <a:r>
              <a:rPr lang="pt-BR" dirty="0" err="1"/>
              <a:t>matters</a:t>
            </a:r>
            <a:r>
              <a:rPr lang="pt-BR" dirty="0"/>
              <a:t>: </a:t>
            </a:r>
            <a:r>
              <a:rPr lang="pt-BR" dirty="0" err="1"/>
              <a:t>Title</a:t>
            </a:r>
            <a:r>
              <a:rPr lang="pt-BR" dirty="0"/>
              <a:t>, abstract, figures,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outlining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29723A-6349-7B4A-9328-7B327B095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The central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underlies</a:t>
            </a:r>
            <a:r>
              <a:rPr lang="pt-BR" dirty="0"/>
              <a:t> a </a:t>
            </a:r>
            <a:r>
              <a:rPr lang="pt-BR" dirty="0" err="1"/>
              <a:t>scientific</a:t>
            </a:r>
            <a:r>
              <a:rPr lang="pt-BR" dirty="0"/>
              <a:t>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paramount</a:t>
            </a:r>
            <a:r>
              <a:rPr lang="pt-BR" dirty="0"/>
              <a:t>. </a:t>
            </a:r>
            <a:r>
              <a:rPr lang="pt-BR" dirty="0" err="1"/>
              <a:t>I</a:t>
            </a:r>
            <a:r>
              <a:rPr lang="pt-BR" dirty="0"/>
              <a:t> </a:t>
            </a:r>
          </a:p>
          <a:p>
            <a:r>
              <a:rPr lang="pt-BR" dirty="0"/>
              <a:t>The time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we</a:t>
            </a:r>
            <a:r>
              <a:rPr lang="pt-BR" dirty="0"/>
              <a:t> do </a:t>
            </a:r>
            <a:r>
              <a:rPr lang="pt-BR" dirty="0" err="1"/>
              <a:t>spend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</a:t>
            </a:r>
            <a:r>
              <a:rPr lang="pt-BR" dirty="0" err="1"/>
              <a:t>can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used</a:t>
            </a:r>
            <a:r>
              <a:rPr lang="pt-BR" dirty="0"/>
              <a:t> </a:t>
            </a:r>
            <a:r>
              <a:rPr lang="pt-BR" dirty="0" err="1"/>
              <a:t>efficiently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planning</a:t>
            </a:r>
            <a:r>
              <a:rPr lang="pt-BR" dirty="0"/>
              <a:t>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before</a:t>
            </a:r>
            <a:r>
              <a:rPr lang="pt-BR" dirty="0"/>
              <a:t> </a:t>
            </a:r>
            <a:r>
              <a:rPr lang="pt-BR" dirty="0" err="1"/>
              <a:t>producing</a:t>
            </a:r>
            <a:r>
              <a:rPr lang="pt-BR" dirty="0"/>
              <a:t> it. </a:t>
            </a:r>
            <a:r>
              <a:rPr lang="pt-BR" dirty="0" err="1"/>
              <a:t>Make</a:t>
            </a:r>
            <a:r>
              <a:rPr lang="pt-BR" dirty="0"/>
              <a:t> 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outline</a:t>
            </a:r>
            <a:r>
              <a:rPr lang="pt-BR" dirty="0"/>
              <a:t>. </a:t>
            </a:r>
          </a:p>
          <a:p>
            <a:endParaRPr lang="pt-B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3966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15179-B381-5B41-BD12-1563B03C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10: </a:t>
            </a:r>
            <a:r>
              <a:rPr lang="pt-BR" dirty="0" err="1"/>
              <a:t>Get</a:t>
            </a:r>
            <a:r>
              <a:rPr lang="pt-BR" dirty="0"/>
              <a:t> feedback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reduce</a:t>
            </a:r>
            <a:r>
              <a:rPr lang="pt-BR" dirty="0"/>
              <a:t>, reuse,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recycle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story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7C34B3-4E3C-FD4C-9246-CB4947257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Non-</a:t>
            </a:r>
            <a:r>
              <a:rPr lang="pt-BR" dirty="0" err="1"/>
              <a:t>specific</a:t>
            </a:r>
            <a:r>
              <a:rPr lang="pt-BR" dirty="0"/>
              <a:t> feedback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unenthusiastic</a:t>
            </a:r>
            <a:r>
              <a:rPr lang="pt-BR" dirty="0"/>
              <a:t> </a:t>
            </a:r>
            <a:r>
              <a:rPr lang="pt-BR" dirty="0" err="1"/>
              <a:t>reviews</a:t>
            </a:r>
            <a:r>
              <a:rPr lang="pt-BR" dirty="0"/>
              <a:t> </a:t>
            </a:r>
            <a:r>
              <a:rPr lang="pt-BR" dirty="0" err="1"/>
              <a:t>often</a:t>
            </a:r>
            <a:r>
              <a:rPr lang="pt-BR" dirty="0"/>
              <a:t> </a:t>
            </a:r>
            <a:r>
              <a:rPr lang="pt-BR" dirty="0" err="1"/>
              <a:t>imply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reviewers</a:t>
            </a:r>
            <a:r>
              <a:rPr lang="pt-BR" dirty="0"/>
              <a:t> </a:t>
            </a:r>
            <a:r>
              <a:rPr lang="pt-BR" dirty="0" err="1"/>
              <a:t>did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“</a:t>
            </a:r>
            <a:r>
              <a:rPr lang="pt-BR" dirty="0" err="1"/>
              <a:t>get</a:t>
            </a:r>
            <a:r>
              <a:rPr lang="pt-BR" dirty="0"/>
              <a:t>” </a:t>
            </a:r>
            <a:r>
              <a:rPr lang="pt-BR" dirty="0" err="1"/>
              <a:t>the</a:t>
            </a:r>
            <a:r>
              <a:rPr lang="pt-BR" dirty="0"/>
              <a:t> big </a:t>
            </a:r>
            <a:r>
              <a:rPr lang="pt-BR" dirty="0" err="1"/>
              <a:t>picture</a:t>
            </a:r>
            <a:r>
              <a:rPr lang="pt-BR" dirty="0"/>
              <a:t> </a:t>
            </a:r>
            <a:r>
              <a:rPr lang="pt-BR" dirty="0" err="1"/>
              <a:t>story</a:t>
            </a:r>
            <a:r>
              <a:rPr lang="pt-BR" dirty="0"/>
              <a:t> </a:t>
            </a:r>
            <a:r>
              <a:rPr lang="pt-BR" dirty="0" err="1"/>
              <a:t>line</a:t>
            </a:r>
            <a:r>
              <a:rPr lang="pt-BR" dirty="0"/>
              <a:t>. </a:t>
            </a:r>
            <a:r>
              <a:rPr lang="pt-BR" dirty="0" err="1"/>
              <a:t>Very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 feedback </a:t>
            </a:r>
            <a:r>
              <a:rPr lang="pt-BR" dirty="0" err="1"/>
              <a:t>usually</a:t>
            </a:r>
            <a:r>
              <a:rPr lang="pt-BR" dirty="0"/>
              <a:t> points out </a:t>
            </a:r>
            <a:r>
              <a:rPr lang="pt-BR" dirty="0" err="1"/>
              <a:t>places</a:t>
            </a:r>
            <a:r>
              <a:rPr lang="pt-BR" dirty="0"/>
              <a:t> </a:t>
            </a:r>
            <a:r>
              <a:rPr lang="pt-BR" dirty="0" err="1"/>
              <a:t>where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within</a:t>
            </a:r>
            <a:r>
              <a:rPr lang="pt-BR" dirty="0"/>
              <a:t> a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sufficient</a:t>
            </a:r>
            <a:r>
              <a:rPr lang="pt-BR" dirty="0"/>
              <a:t>. It </a:t>
            </a:r>
            <a:r>
              <a:rPr lang="pt-BR" dirty="0" err="1"/>
              <a:t>is</a:t>
            </a:r>
            <a:r>
              <a:rPr lang="pt-BR" dirty="0"/>
              <a:t> vital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accept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feedback in a positive </a:t>
            </a:r>
            <a:r>
              <a:rPr lang="pt-BR" dirty="0" err="1"/>
              <a:t>way</a:t>
            </a:r>
            <a:r>
              <a:rPr lang="pt-BR" dirty="0"/>
              <a:t>. </a:t>
            </a:r>
          </a:p>
          <a:p>
            <a:endParaRPr lang="en-US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A93720E-ACFD-7F4A-9666-26817F38B99C}"/>
              </a:ext>
            </a:extLst>
          </p:cNvPr>
          <p:cNvSpPr/>
          <p:nvPr/>
        </p:nvSpPr>
        <p:spPr>
          <a:xfrm>
            <a:off x="3236121" y="4692134"/>
            <a:ext cx="65325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>
                <a:latin typeface="Helvetica" pitchFamily="2" charset="0"/>
              </a:rPr>
              <a:t>ule</a:t>
            </a:r>
            <a:r>
              <a:rPr lang="pt-BR" dirty="0">
                <a:latin typeface="Helvetica" pitchFamily="2" charset="0"/>
              </a:rPr>
              <a:t> 10: </a:t>
            </a:r>
            <a:r>
              <a:rPr lang="pt-BR" dirty="0" err="1">
                <a:latin typeface="Helvetica" pitchFamily="2" charset="0"/>
              </a:rPr>
              <a:t>Get</a:t>
            </a:r>
            <a:r>
              <a:rPr lang="pt-BR" dirty="0">
                <a:latin typeface="Helvetica" pitchFamily="2" charset="0"/>
              </a:rPr>
              <a:t> feedback </a:t>
            </a:r>
            <a:r>
              <a:rPr lang="pt-BR" dirty="0" err="1">
                <a:latin typeface="Helvetica" pitchFamily="2" charset="0"/>
              </a:rPr>
              <a:t>to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reduce</a:t>
            </a:r>
            <a:r>
              <a:rPr lang="pt-BR" dirty="0">
                <a:latin typeface="Helvetica" pitchFamily="2" charset="0"/>
              </a:rPr>
              <a:t>, reuse, </a:t>
            </a:r>
            <a:r>
              <a:rPr lang="pt-BR" dirty="0" err="1">
                <a:latin typeface="Helvetica" pitchFamily="2" charset="0"/>
              </a:rPr>
              <a:t>and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recycle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the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story</a:t>
            </a:r>
            <a:r>
              <a:rPr lang="pt-BR" dirty="0">
                <a:latin typeface="Helvetica" pitchFamily="2" charset="0"/>
              </a:rPr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768049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5CA4BC9-8F71-E54E-A2CA-21251D0EB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403" y="1721641"/>
            <a:ext cx="9910211" cy="585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607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Como é bem conhecido, o aumento da atividade atlética tem sido relacionado a um perfil de menor risco cardiovascular, menores níveis de pressão arterial e melhor desempenho muscular e cardiorrespiratório ”.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O aumento da atividade atlética está associado a um menor risco cardiovascular, menor pressão arterial e melhor condicionamento físico.</a:t>
            </a:r>
            <a:endParaRPr lang="en-US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34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incidência de lesão cerebral mostra dois períodos de pico em quase todos os relatórios: as taxas são mais altas em jovens e idosos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A incidência de lesão cerebral atinge o pico em jovens e idosos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060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BB659C6-6BD4-724B-92B0-7B7B6139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213100" y="552450"/>
            <a:ext cx="6578600" cy="864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64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96B8F3FD-8D10-0B4C-B984-5328A4C1CABD}"/>
              </a:ext>
            </a:extLst>
          </p:cNvPr>
          <p:cNvSpPr txBox="1">
            <a:spLocks/>
          </p:cNvSpPr>
          <p:nvPr/>
        </p:nvSpPr>
        <p:spPr>
          <a:xfrm>
            <a:off x="1289154" y="959370"/>
            <a:ext cx="9127055" cy="7846700"/>
          </a:xfrm>
          <a:prstGeom prst="rect">
            <a:avLst/>
          </a:prstGeom>
        </p:spPr>
        <p:txBody>
          <a:bodyPr>
            <a:normAutofit/>
          </a:bodyPr>
          <a:lstStyle>
            <a:lvl1pPr marL="243848" indent="-243848" algn="l" defTabSz="975390" rtl="0" eaLnBrk="1" latinLnBrk="0" hangingPunct="1">
              <a:lnSpc>
                <a:spcPct val="90000"/>
              </a:lnSpc>
              <a:spcBef>
                <a:spcPts val="1067"/>
              </a:spcBef>
              <a:buFont typeface="Arial" panose="020B0604020202020204" pitchFamily="34" charset="0"/>
              <a:buChar char="•"/>
              <a:defRPr sz="29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4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38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693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62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8232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7001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71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45410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000" b="1" dirty="0"/>
              <a:t>Diminua todas as frases</a:t>
            </a:r>
          </a:p>
          <a:p>
            <a:r>
              <a:rPr lang="pt-BR" sz="2000" dirty="0"/>
              <a:t>Devido ao fato de que = porque</a:t>
            </a:r>
          </a:p>
          <a:p>
            <a:r>
              <a:rPr lang="pt-BR" sz="2000" dirty="0"/>
              <a:t>No decorrer de = durante</a:t>
            </a:r>
          </a:p>
          <a:p>
            <a:r>
              <a:rPr lang="pt-BR" sz="2000" dirty="0"/>
              <a:t>Em relação a = sobre</a:t>
            </a:r>
          </a:p>
          <a:p>
            <a:r>
              <a:rPr lang="pt-BR" sz="2000" dirty="0"/>
              <a:t>No tempo presente = agora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2000" b="1" dirty="0"/>
              <a:t>Elimine redundâncias e condense as ideias</a:t>
            </a:r>
          </a:p>
          <a:p>
            <a:r>
              <a:rPr lang="pt-BR" sz="2000" dirty="0"/>
              <a:t>Vários tipos de teorias = várias teorias</a:t>
            </a:r>
          </a:p>
          <a:p>
            <a:r>
              <a:rPr lang="pt-BR" sz="2000" dirty="0"/>
              <a:t>No mês de agosto = em agosto</a:t>
            </a:r>
          </a:p>
          <a:p>
            <a:r>
              <a:rPr lang="pt-BR" sz="2000" dirty="0"/>
              <a:t>De maneira profissional – profissionalmente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Rotina do dia a dia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Por último, mas não menos importante</a:t>
            </a:r>
          </a:p>
          <a:p>
            <a:pPr marL="0" indent="0">
              <a:buNone/>
            </a:pPr>
            <a:endParaRPr lang="pt-BR" sz="2000" dirty="0"/>
          </a:p>
          <a:p>
            <a:endParaRPr lang="pt-BR" sz="2000" dirty="0"/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8580301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7594</TotalTime>
  <Words>3800</Words>
  <Application>Microsoft Macintosh PowerPoint</Application>
  <PresentationFormat>Personalizar</PresentationFormat>
  <Paragraphs>298</Paragraphs>
  <Slides>58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58</vt:i4>
      </vt:variant>
    </vt:vector>
  </HeadingPairs>
  <TitlesOfParts>
    <vt:vector size="65" baseType="lpstr">
      <vt:lpstr>Arial</vt:lpstr>
      <vt:lpstr>Calibri</vt:lpstr>
      <vt:lpstr>Calibri Light</vt:lpstr>
      <vt:lpstr>Helvetica</vt:lpstr>
      <vt:lpstr>Lucida Grande</vt:lpstr>
      <vt:lpstr>Times New Roman</vt:lpstr>
      <vt:lpstr>Tema do Office</vt:lpstr>
      <vt:lpstr>Produção de Textos Científicos I</vt:lpstr>
      <vt:lpstr>Escrita científica</vt:lpstr>
      <vt:lpstr>Princípios de escrita de qualidade</vt:lpstr>
      <vt:lpstr>Exemplo</vt:lpstr>
      <vt:lpstr>Cortes</vt:lpstr>
      <vt:lpstr>Exemplo</vt:lpstr>
      <vt:lpstr>Exemplo</vt:lpstr>
      <vt:lpstr>Apresentação do PowerPoint</vt:lpstr>
      <vt:lpstr>Apresentação do PowerPoint</vt:lpstr>
      <vt:lpstr>Exemplo</vt:lpstr>
      <vt:lpstr>Exemplo</vt:lpstr>
      <vt:lpstr>Apresentação do PowerPoint</vt:lpstr>
      <vt:lpstr>Apresentação do PowerPoint</vt:lpstr>
      <vt:lpstr>Sua vez</vt:lpstr>
      <vt:lpstr>https://www.jusbrasil.com.br/processos/247820727/processo-n-8637-do-supremo-tribunal-federal</vt:lpstr>
      <vt:lpstr>Uso da voz ativa</vt:lpstr>
      <vt:lpstr>Apresentação do PowerPoint</vt:lpstr>
      <vt:lpstr>Apresentação do PowerPoint</vt:lpstr>
      <vt:lpstr>Exemplo</vt:lpstr>
      <vt:lpstr>Sua vez</vt:lpstr>
      <vt:lpstr>Uso de verbos “fortes”</vt:lpstr>
      <vt:lpstr>Apresentação do PowerPoint</vt:lpstr>
      <vt:lpstr>Exemplo</vt:lpstr>
      <vt:lpstr>Exemplo</vt:lpstr>
      <vt:lpstr>Exemplo</vt:lpstr>
      <vt:lpstr>Sua vez</vt:lpstr>
      <vt:lpstr>Sua vez</vt:lpstr>
      <vt:lpstr>Pontuação</vt:lpstr>
      <vt:lpstr>Pontuação</vt:lpstr>
      <vt:lpstr>Exemplo</vt:lpstr>
      <vt:lpstr>Exemplo</vt:lpstr>
      <vt:lpstr>Uso de traços </vt:lpstr>
      <vt:lpstr>Apresentação do PowerPoint</vt:lpstr>
      <vt:lpstr>Paralelismo das sentenças</vt:lpstr>
      <vt:lpstr>Paralelismo das sentenças</vt:lpstr>
      <vt:lpstr>Sua vez</vt:lpstr>
      <vt:lpstr>Parágrafos</vt:lpstr>
      <vt:lpstr>Veja edição de Dr. Kristin Sainani    t2_paragrahph_editing_ex.pdf</vt:lpstr>
      <vt:lpstr>Apresentação do PowerPoint</vt:lpstr>
      <vt:lpstr>Apresentação do PowerPoint</vt:lpstr>
      <vt:lpstr>Apresentação do PowerPoint</vt:lpstr>
      <vt:lpstr>Apresentação do PowerPoint</vt:lpstr>
      <vt:lpstr>Sumário</vt:lpstr>
      <vt:lpstr>Apresentação do PowerPoint</vt:lpstr>
      <vt:lpstr>Síntese</vt:lpstr>
      <vt:lpstr>Apresentação do PowerPoint</vt:lpstr>
      <vt:lpstr>Rule 1: Focus your paper on a central contribution, which you communicate in the title  </vt:lpstr>
      <vt:lpstr>Rule 2: Write for flesh-and-blood human beings who do not know your work </vt:lpstr>
      <vt:lpstr>Rule 3: Stick to the context-content-conclusion (C-C-C) scheme  </vt:lpstr>
      <vt:lpstr>Rule 4: Optimize your logical flow by avoiding zig-zag and using parallelism  </vt:lpstr>
      <vt:lpstr>Rule 5: Tell a complete story in the abstract  </vt:lpstr>
      <vt:lpstr>Apresentação do PowerPoint</vt:lpstr>
      <vt:lpstr>Rule 6: Communicate why the paper matters in the introduction  </vt:lpstr>
      <vt:lpstr>Rule 7: Deliver the results as a sequence of statements, supported by figures, that connect logically to support the central contribution  </vt:lpstr>
      <vt:lpstr>Rule 8: Discuss how the gap was filled, the limitations of the interpretation, and the relevance to the field  </vt:lpstr>
      <vt:lpstr>Rule 9: Allocate time where it matters: Title, abstract, figures, and outlining  </vt:lpstr>
      <vt:lpstr>Rule 10: Get feedback to reduce, reuse, and recycle the story 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Produção de Textos Científicos I</dc:title>
  <dc:creator>Ricardo Primi</dc:creator>
  <cp:lastModifiedBy>Ricardo Primi</cp:lastModifiedBy>
  <cp:revision>34</cp:revision>
  <dcterms:created xsi:type="dcterms:W3CDTF">2020-09-06T05:02:52Z</dcterms:created>
  <dcterms:modified xsi:type="dcterms:W3CDTF">2022-09-13T01:55:39Z</dcterms:modified>
</cp:coreProperties>
</file>

<file path=docProps/thumbnail.jpeg>
</file>